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C1BA"/>
    <a:srgbClr val="DAFFF6"/>
    <a:srgbClr val="15323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3" d="100"/>
          <a:sy n="73" d="100"/>
        </p:scale>
        <p:origin x="-108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5131E0-89A8-F848-99BD-4F0BAC52272C}" type="datetimeFigureOut">
              <a:rPr lang="en-US" smtClean="0"/>
              <a:pPr/>
              <a:t>5/22/2013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72EEB3-126D-3C4F-B84E-148BE980A1C0}" type="slidenum">
              <a:rPr lang="en-US" smtClean="0"/>
              <a:pPr/>
              <a:t>‹#›</a:t>
            </a:fld>
            <a:endParaRPr lang="en-US"/>
          </a:p>
        </p:txBody>
      </p:sp>
    </p:spTree>
    <p:extLst>
      <p:ext uri="{BB962C8B-B14F-4D97-AF65-F5344CB8AC3E}">
        <p14:creationId xmlns="" xmlns:p14="http://schemas.microsoft.com/office/powerpoint/2010/main" val="11055622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The process that should be followed in developing and implementing a management plan for an ecosystem</a:t>
            </a:r>
            <a:r>
              <a:rPr lang="en-AU" baseline="0" dirty="0" smtClean="0"/>
              <a:t> approach to fisheries.  The numbers refer to sections explaining each step in the FAO Technical Guidelines for Responsible Fisheries No. 4. The ecosystem approach to fisheries. FAO, Rome. 2003. 112p</a:t>
            </a:r>
            <a:endParaRPr lang="en-AU" dirty="0"/>
          </a:p>
        </p:txBody>
      </p:sp>
      <p:sp>
        <p:nvSpPr>
          <p:cNvPr id="4" name="Slide Number Placeholder 3"/>
          <p:cNvSpPr>
            <a:spLocks noGrp="1"/>
          </p:cNvSpPr>
          <p:nvPr>
            <p:ph type="sldNum" sz="quarter" idx="10"/>
          </p:nvPr>
        </p:nvSpPr>
        <p:spPr/>
        <p:txBody>
          <a:bodyPr/>
          <a:lstStyle/>
          <a:p>
            <a:fld id="{4D72EEB3-126D-3C4F-B84E-148BE980A1C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73810" y="2130425"/>
            <a:ext cx="7691521" cy="1470025"/>
          </a:xfrm>
        </p:spPr>
        <p:txBody>
          <a:bodyPr/>
          <a:lstStyle>
            <a:lvl1pPr>
              <a:defRPr>
                <a:solidFill>
                  <a:srgbClr val="153238"/>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97165" y="3362632"/>
            <a:ext cx="4256312" cy="2276168"/>
          </a:xfrm>
          <a:prstGeom prst="rect">
            <a:avLst/>
          </a:prstGeom>
        </p:spPr>
        <p:txBody>
          <a:bodyPr>
            <a:normAutofit/>
          </a:bodyPr>
          <a:lstStyle>
            <a:lvl1pPr marL="0" indent="0" algn="l">
              <a:buNone/>
              <a:defRPr sz="2000">
                <a:solidFill>
                  <a:srgbClr val="15323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5" name="Picture 4" descr="20120902 little square.jpg"/>
          <p:cNvPicPr>
            <a:picLocks noChangeAspect="1"/>
          </p:cNvPicPr>
          <p:nvPr userDrawn="1"/>
        </p:nvPicPr>
        <p:blipFill>
          <a:blip r:embed="rId2" cstate="print">
            <a:extLst>
              <a:ext uri="{28A0092B-C50C-407E-A947-70E740481C1C}">
                <a14:useLocalDpi xmlns="" xmlns:a14="http://schemas.microsoft.com/office/drawing/2010/main"/>
              </a:ext>
            </a:extLst>
          </a:blip>
          <a:stretch>
            <a:fillRect/>
          </a:stretch>
        </p:blipFill>
        <p:spPr>
          <a:xfrm>
            <a:off x="0" y="2688641"/>
            <a:ext cx="728710" cy="728710"/>
          </a:xfrm>
          <a:prstGeom prst="rect">
            <a:avLst/>
          </a:prstGeom>
        </p:spPr>
      </p:pic>
    </p:spTree>
    <p:extLst>
      <p:ext uri="{BB962C8B-B14F-4D97-AF65-F5344CB8AC3E}">
        <p14:creationId xmlns="" xmlns:p14="http://schemas.microsoft.com/office/powerpoint/2010/main" val="3839380075"/>
      </p:ext>
    </p:extLst>
  </p:cSld>
  <p:clrMapOvr>
    <a:masterClrMapping/>
  </p:clrMapOvr>
  <mc:AlternateContent xmlns:mc="http://schemas.openxmlformats.org/markup-compatibility/2006">
    <mc:Choice xmlns="" xmlns:p14="http://schemas.microsoft.com/office/powerpoint/2010/main" Requires="p14">
      <p:transition spd="slow" p14:dur="1500" advClick="0" advTm="2000">
        <p:fade/>
      </p:transition>
    </mc:Choice>
    <mc:Fallback>
      <p:transition spd="slow" advClick="0" advTm="2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7959" y="813238"/>
            <a:ext cx="4055241" cy="937172"/>
          </a:xfrm>
        </p:spPr>
        <p:txBody>
          <a:bodyPr>
            <a:noAutofit/>
          </a:bodyPr>
          <a:lstStyle>
            <a:lvl1pPr>
              <a:defRPr sz="3200"/>
            </a:lvl1pPr>
          </a:lstStyle>
          <a:p>
            <a:r>
              <a:rPr lang="en-US" dirty="0" smtClean="0"/>
              <a:t>Master title style</a:t>
            </a:r>
            <a:endParaRPr lang="en-US" dirty="0"/>
          </a:p>
        </p:txBody>
      </p:sp>
      <p:sp>
        <p:nvSpPr>
          <p:cNvPr id="9" name="Rectangle 8"/>
          <p:cNvSpPr/>
          <p:nvPr userDrawn="1"/>
        </p:nvSpPr>
        <p:spPr>
          <a:xfrm>
            <a:off x="8661772" y="5734151"/>
            <a:ext cx="425918" cy="338554"/>
          </a:xfrm>
          <a:prstGeom prst="rect">
            <a:avLst/>
          </a:prstGeom>
        </p:spPr>
        <p:txBody>
          <a:bodyPr wrap="none">
            <a:spAutoFit/>
          </a:bodyPr>
          <a:lstStyle/>
          <a:p>
            <a:fld id="{FC6BC84A-B0C2-BE4B-84D9-C0536B71BD95}" type="slidenum">
              <a:rPr lang="en-US" sz="1600" b="1" smtClean="0">
                <a:solidFill>
                  <a:srgbClr val="153238"/>
                </a:solidFill>
              </a:rPr>
              <a:pPr/>
              <a:t>‹#›</a:t>
            </a:fld>
            <a:endParaRPr lang="en-US" sz="1600" b="1" dirty="0">
              <a:solidFill>
                <a:srgbClr val="153238"/>
              </a:solidFill>
            </a:endParaRPr>
          </a:p>
        </p:txBody>
      </p:sp>
      <p:sp>
        <p:nvSpPr>
          <p:cNvPr id="6" name="Content Placeholder 2"/>
          <p:cNvSpPr>
            <a:spLocks noGrp="1"/>
          </p:cNvSpPr>
          <p:nvPr>
            <p:ph idx="1" hasCustomPrompt="1"/>
          </p:nvPr>
        </p:nvSpPr>
        <p:spPr>
          <a:xfrm>
            <a:off x="457200" y="1750410"/>
            <a:ext cx="8229600" cy="4375753"/>
          </a:xfrm>
          <a:prstGeom prst="rect">
            <a:avLst/>
          </a:prstGeom>
        </p:spPr>
        <p:txBody>
          <a:bodyPr>
            <a:normAutofit/>
          </a:bodyPr>
          <a:lstStyle>
            <a:lvl1pPr>
              <a:defRPr sz="1600">
                <a:solidFill>
                  <a:schemeClr val="accent5">
                    <a:lumMod val="50000"/>
                  </a:schemeClr>
                </a:solidFill>
              </a:defRPr>
            </a:lvl1pPr>
            <a:lvl2pPr>
              <a:defRPr sz="1600">
                <a:solidFill>
                  <a:schemeClr val="accent5">
                    <a:lumMod val="50000"/>
                  </a:schemeClr>
                </a:solidFill>
              </a:defRPr>
            </a:lvl2pPr>
            <a:lvl3pPr>
              <a:defRPr sz="1600">
                <a:solidFill>
                  <a:schemeClr val="accent5">
                    <a:lumMod val="50000"/>
                  </a:schemeClr>
                </a:solidFill>
              </a:defRPr>
            </a:lvl3pPr>
            <a:lvl4pPr>
              <a:defRPr sz="1600">
                <a:solidFill>
                  <a:schemeClr val="accent5">
                    <a:lumMod val="50000"/>
                  </a:schemeClr>
                </a:solidFill>
              </a:defRPr>
            </a:lvl4pPr>
            <a:lvl5pPr>
              <a:defRPr sz="1600">
                <a:solidFill>
                  <a:schemeClr val="accent5">
                    <a:lumMod val="50000"/>
                  </a:schemeClr>
                </a:solidFill>
              </a:defRPr>
            </a:lvl5pPr>
          </a:lstStyle>
          <a:p>
            <a:pPr lvl="0"/>
            <a:r>
              <a:rPr lang="en-US" dirty="0" smtClean="0"/>
              <a:t>Click to edit Headline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4287798279"/>
      </p:ext>
    </p:extLst>
  </p:cSld>
  <p:clrMapOvr>
    <a:masterClrMapping/>
  </p:clrMapOvr>
  <mc:AlternateContent xmlns:mc="http://schemas.openxmlformats.org/markup-compatibility/2006">
    <mc:Choice xmlns="" xmlns:p14="http://schemas.microsoft.com/office/powerpoint/2010/main" Requires="p14">
      <p:transition spd="slow" p14:dur="1500" advClick="0" advTm="2000">
        <p:fade/>
      </p:transition>
    </mc:Choice>
    <mc:Fallback>
      <p:transition spd="slow" advClick="0" advTm="2000">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alphaModFix amt="64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25242" y="735724"/>
            <a:ext cx="3643586" cy="681913"/>
          </a:xfrm>
          <a:prstGeom prst="rect">
            <a:avLst/>
          </a:prstGeom>
        </p:spPr>
        <p:txBody>
          <a:bodyPr vert="horz" lIns="91440" tIns="45720" rIns="91440" bIns="45720" rtlCol="0" anchor="ctr">
            <a:normAutofit/>
          </a:bodyPr>
          <a:lstStyle/>
          <a:p>
            <a:r>
              <a:rPr lang="en-US" dirty="0" err="1" smtClean="0"/>
              <a:t>Clic</a:t>
            </a:r>
            <a:endParaRPr lang="en-US" dirty="0"/>
          </a:p>
        </p:txBody>
      </p:sp>
      <p:pic>
        <p:nvPicPr>
          <p:cNvPr id="9" name="Picture 8" descr="logos.png"/>
          <p:cNvPicPr>
            <a:picLocks noChangeAspect="1"/>
          </p:cNvPicPr>
          <p:nvPr/>
        </p:nvPicPr>
        <p:blipFill>
          <a:blip r:embed="rId5" cstate="print">
            <a:extLst>
              <a:ext uri="{28A0092B-C50C-407E-A947-70E740481C1C}">
                <a14:useLocalDpi xmlns="" xmlns:a14="http://schemas.microsoft.com/office/drawing/2010/main"/>
              </a:ext>
            </a:extLst>
          </a:blip>
          <a:stretch>
            <a:fillRect/>
          </a:stretch>
        </p:blipFill>
        <p:spPr>
          <a:xfrm>
            <a:off x="376621" y="6345243"/>
            <a:ext cx="8592207" cy="416913"/>
          </a:xfrm>
          <a:prstGeom prst="rect">
            <a:avLst/>
          </a:prstGeom>
        </p:spPr>
      </p:pic>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97AD29-258D-1E4D-A623-585EABBDE01C}" type="datetimeFigureOut">
              <a:rPr lang="en-US" smtClean="0"/>
              <a:pPr/>
              <a:t>5/22/2013</a:t>
            </a:fld>
            <a:endParaRPr lang="en-US"/>
          </a:p>
        </p:txBody>
      </p:sp>
      <p:sp>
        <p:nvSpPr>
          <p:cNvPr id="6" name="Footer Placeholder 5"/>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8A7479-0D02-234E-9303-FDF6A288FEDD}" type="slidenum">
              <a:rPr lang="en-US" smtClean="0"/>
              <a:pPr/>
              <a:t>‹#›</a:t>
            </a:fld>
            <a:endParaRPr lang="en-US"/>
          </a:p>
        </p:txBody>
      </p:sp>
      <p:sp>
        <p:nvSpPr>
          <p:cNvPr id="11"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3" name="Picture 2" descr="20130404 header.jpg"/>
          <p:cNvPicPr>
            <a:picLocks noChangeAspect="1"/>
          </p:cNvPicPr>
          <p:nvPr userDrawn="1"/>
        </p:nvPicPr>
        <p:blipFill>
          <a:blip r:embed="rId6" cstate="print">
            <a:extLst>
              <a:ext uri="{28A0092B-C50C-407E-A947-70E740481C1C}">
                <a14:useLocalDpi xmlns="" xmlns:a14="http://schemas.microsoft.com/office/drawing/2010/main"/>
              </a:ext>
            </a:extLst>
          </a:blip>
          <a:stretch>
            <a:fillRect/>
          </a:stretch>
        </p:blipFill>
        <p:spPr>
          <a:xfrm>
            <a:off x="0" y="0"/>
            <a:ext cx="9144000" cy="1554480"/>
          </a:xfrm>
          <a:prstGeom prst="rect">
            <a:avLst/>
          </a:prstGeom>
        </p:spPr>
      </p:pic>
    </p:spTree>
    <p:extLst>
      <p:ext uri="{BB962C8B-B14F-4D97-AF65-F5344CB8AC3E}">
        <p14:creationId xmlns="" xmlns:p14="http://schemas.microsoft.com/office/powerpoint/2010/main" val="2516567597"/>
      </p:ext>
    </p:extLst>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mc:Choice xmlns="" xmlns:p14="http://schemas.microsoft.com/office/powerpoint/2010/main" Requires="p14">
      <p:transition spd="slow" p14:dur="1500" advClick="0" advTm="2000">
        <p:fade/>
      </p:transition>
    </mc:Choice>
    <mc:Fallback>
      <p:transition spd="slow" advClick="0" advTm="2000">
        <p:fade/>
      </p:transition>
    </mc:Fallback>
  </mc:AlternateContent>
  <p:txStyles>
    <p:titleStyle>
      <a:lvl1pPr algn="l" defTabSz="457200" rtl="0" eaLnBrk="1" latinLnBrk="0" hangingPunct="1">
        <a:spcBef>
          <a:spcPct val="0"/>
        </a:spcBef>
        <a:buNone/>
        <a:defRPr sz="4400" kern="1200">
          <a:solidFill>
            <a:schemeClr val="accent5">
              <a:lumMod val="40000"/>
              <a:lumOff val="60000"/>
            </a:schemeClr>
          </a:solidFill>
          <a:latin typeface="+mj-lt"/>
          <a:ea typeface="+mj-ea"/>
          <a:cs typeface="+mj-cs"/>
        </a:defRPr>
      </a:lvl1pPr>
    </p:titleStyle>
    <p:bodyStyle>
      <a:lvl1pPr marL="0" indent="0" algn="l" defTabSz="457200" rtl="0" eaLnBrk="1" latinLnBrk="0" hangingPunct="1">
        <a:spcBef>
          <a:spcPct val="20000"/>
        </a:spcBef>
        <a:buFont typeface="Arial"/>
        <a:buNone/>
        <a:defRPr sz="1600" b="0" i="0" kern="1200">
          <a:solidFill>
            <a:schemeClr val="accent5">
              <a:lumMod val="50000"/>
            </a:schemeClr>
          </a:solidFill>
          <a:latin typeface="Candara"/>
          <a:ea typeface="+mn-ea"/>
          <a:cs typeface="+mn-cs"/>
        </a:defRPr>
      </a:lvl1pPr>
      <a:lvl2pPr marL="742950" indent="-285750" algn="l" defTabSz="457200" rtl="0" eaLnBrk="1" latinLnBrk="0" hangingPunct="1">
        <a:spcBef>
          <a:spcPct val="20000"/>
        </a:spcBef>
        <a:buFont typeface="Arial"/>
        <a:buChar char="–"/>
        <a:defRPr sz="1600" b="0" i="0" kern="1200">
          <a:solidFill>
            <a:schemeClr val="accent5">
              <a:lumMod val="50000"/>
            </a:schemeClr>
          </a:solidFill>
          <a:latin typeface="Candara"/>
          <a:ea typeface="+mn-ea"/>
          <a:cs typeface="+mn-cs"/>
        </a:defRPr>
      </a:lvl2pPr>
      <a:lvl3pPr marL="1143000" indent="-228600" algn="l" defTabSz="457200" rtl="0" eaLnBrk="1" latinLnBrk="0" hangingPunct="1">
        <a:spcBef>
          <a:spcPct val="20000"/>
        </a:spcBef>
        <a:buFont typeface="Arial"/>
        <a:buChar char="•"/>
        <a:defRPr sz="1600" b="0" i="0" kern="1200">
          <a:solidFill>
            <a:schemeClr val="accent5">
              <a:lumMod val="50000"/>
            </a:schemeClr>
          </a:solidFill>
          <a:latin typeface="Candara"/>
          <a:ea typeface="+mn-ea"/>
          <a:cs typeface="+mn-cs"/>
        </a:defRPr>
      </a:lvl3pPr>
      <a:lvl4pPr marL="1371600" indent="0" algn="l" defTabSz="457200" rtl="0" eaLnBrk="1" latinLnBrk="0" hangingPunct="1">
        <a:spcBef>
          <a:spcPct val="20000"/>
        </a:spcBef>
        <a:buFont typeface="Arial"/>
        <a:buNone/>
        <a:defRPr sz="1600" b="0" i="0" kern="1200">
          <a:solidFill>
            <a:schemeClr val="accent5">
              <a:lumMod val="50000"/>
            </a:schemeClr>
          </a:solidFill>
          <a:latin typeface="Candara"/>
          <a:ea typeface="+mn-ea"/>
          <a:cs typeface="+mn-cs"/>
        </a:defRPr>
      </a:lvl4pPr>
      <a:lvl5pPr marL="2057400" indent="-228600" algn="l" defTabSz="457200" rtl="0" eaLnBrk="1" latinLnBrk="0" hangingPunct="1">
        <a:spcBef>
          <a:spcPct val="20000"/>
        </a:spcBef>
        <a:buFont typeface="Arial"/>
        <a:buChar char="»"/>
        <a:defRPr sz="1600" b="0" i="0" kern="1200">
          <a:solidFill>
            <a:schemeClr val="accent5">
              <a:lumMod val="50000"/>
            </a:schemeClr>
          </a:solidFill>
          <a:latin typeface="Candar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614795"/>
            <a:ext cx="6731391" cy="812453"/>
          </a:xfrm>
        </p:spPr>
        <p:txBody>
          <a:bodyPr>
            <a:noAutofit/>
          </a:bodyPr>
          <a:lstStyle/>
          <a:p>
            <a:pPr algn="ctr"/>
            <a:r>
              <a:rPr lang="en-US" sz="6000" b="1" dirty="0" smtClean="0">
                <a:solidFill>
                  <a:schemeClr val="accent5">
                    <a:lumMod val="50000"/>
                  </a:schemeClr>
                </a:solidFill>
              </a:rPr>
              <a:t>UNIT 9:</a:t>
            </a:r>
            <a:endParaRPr lang="en-US" sz="6000" b="1" dirty="0">
              <a:solidFill>
                <a:schemeClr val="accent5">
                  <a:lumMod val="50000"/>
                </a:schemeClr>
              </a:solidFill>
            </a:endParaRPr>
          </a:p>
        </p:txBody>
      </p:sp>
      <p:sp>
        <p:nvSpPr>
          <p:cNvPr id="3" name="Subtitle 2"/>
          <p:cNvSpPr>
            <a:spLocks noGrp="1"/>
          </p:cNvSpPr>
          <p:nvPr>
            <p:ph type="subTitle" idx="1"/>
          </p:nvPr>
        </p:nvSpPr>
        <p:spPr>
          <a:xfrm>
            <a:off x="1589649" y="3826411"/>
            <a:ext cx="6246056" cy="1631853"/>
          </a:xfrm>
        </p:spPr>
        <p:txBody>
          <a:bodyPr>
            <a:noAutofit/>
          </a:bodyPr>
          <a:lstStyle/>
          <a:p>
            <a:pPr algn="ctr"/>
            <a:r>
              <a:rPr lang="en-US" sz="4000" b="1" dirty="0" smtClean="0"/>
              <a:t>An Ecosystem Approach to Fisheries Management Plan</a:t>
            </a:r>
            <a:endParaRPr lang="en-US" sz="4000" b="1" dirty="0"/>
          </a:p>
        </p:txBody>
      </p:sp>
    </p:spTree>
    <p:extLst>
      <p:ext uri="{BB962C8B-B14F-4D97-AF65-F5344CB8AC3E}">
        <p14:creationId xmlns:p14="http://schemas.microsoft.com/office/powerpoint/2010/main" xmlns="" val="3908118583"/>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Prioritise issues</a:t>
            </a:r>
            <a:endParaRPr lang="en-AU" dirty="0"/>
          </a:p>
        </p:txBody>
      </p:sp>
      <p:sp>
        <p:nvSpPr>
          <p:cNvPr id="3" name="Content Placeholder 2"/>
          <p:cNvSpPr>
            <a:spLocks noGrp="1"/>
          </p:cNvSpPr>
          <p:nvPr>
            <p:ph idx="1"/>
          </p:nvPr>
        </p:nvSpPr>
        <p:spPr>
          <a:xfrm>
            <a:off x="457200" y="1750410"/>
            <a:ext cx="8229600" cy="4608187"/>
          </a:xfrm>
        </p:spPr>
        <p:txBody>
          <a:bodyPr>
            <a:noAutofit/>
          </a:bodyPr>
          <a:lstStyle/>
          <a:p>
            <a:r>
              <a:rPr lang="en-AU" sz="2400" i="1" dirty="0" smtClean="0"/>
              <a:t>Activity 9.5: Identify broad objectives for your case study EAFM plan (refer to course notes).</a:t>
            </a:r>
          </a:p>
          <a:p>
            <a:endParaRPr lang="de-DE" sz="1200" dirty="0" smtClean="0"/>
          </a:p>
          <a:p>
            <a:r>
              <a:rPr lang="de-DE" sz="2400" dirty="0" smtClean="0"/>
              <a:t>Need a </a:t>
            </a:r>
            <a:r>
              <a:rPr lang="de-DE" sz="2400" b="1" dirty="0" smtClean="0"/>
              <a:t>prioritisation process </a:t>
            </a:r>
            <a:r>
              <a:rPr lang="de-DE" sz="2400" dirty="0" smtClean="0"/>
              <a:t>to ensure that management efforts focus on the most important issues.</a:t>
            </a:r>
          </a:p>
          <a:p>
            <a:endParaRPr lang="de-DE" sz="1200" dirty="0" smtClean="0"/>
          </a:p>
          <a:p>
            <a:r>
              <a:rPr lang="de-DE" sz="2400" dirty="0" smtClean="0"/>
              <a:t>FAO suggest these three tasks involved:</a:t>
            </a:r>
          </a:p>
          <a:p>
            <a:pPr lvl="1">
              <a:buNone/>
            </a:pPr>
            <a:r>
              <a:rPr lang="en-AU" sz="2200" b="1" dirty="0" smtClean="0"/>
              <a:t>Task 1: </a:t>
            </a:r>
            <a:r>
              <a:rPr lang="en-AU" sz="2200" dirty="0" smtClean="0"/>
              <a:t>Under each of the broad objectives identify the detailed fishery issues (identified in </a:t>
            </a:r>
            <a:r>
              <a:rPr lang="en-AU" sz="2200" dirty="0" err="1" smtClean="0"/>
              <a:t>i</a:t>
            </a:r>
            <a:r>
              <a:rPr lang="en-AU" sz="2200" dirty="0" smtClean="0"/>
              <a:t>.).</a:t>
            </a:r>
          </a:p>
          <a:p>
            <a:pPr lvl="1">
              <a:buNone/>
            </a:pPr>
            <a:r>
              <a:rPr lang="en-AU" sz="2200" b="1" dirty="0" smtClean="0"/>
              <a:t>Task 2:</a:t>
            </a:r>
            <a:r>
              <a:rPr lang="en-AU" sz="2200" dirty="0" smtClean="0"/>
              <a:t> Prioritise the issues based on the level of risk they pose to the fishery.</a:t>
            </a:r>
          </a:p>
          <a:p>
            <a:pPr lvl="1">
              <a:buNone/>
            </a:pPr>
            <a:r>
              <a:rPr lang="en-AU" sz="2200" b="1" dirty="0" smtClean="0"/>
              <a:t>Task 3:</a:t>
            </a:r>
            <a:r>
              <a:rPr lang="en-AU" sz="2200" dirty="0" smtClean="0"/>
              <a:t> Develop operational objectives for the priority issues.</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Prioritise issues</a:t>
            </a:r>
            <a:endParaRPr lang="en-AU" dirty="0"/>
          </a:p>
        </p:txBody>
      </p:sp>
      <p:sp>
        <p:nvSpPr>
          <p:cNvPr id="3" name="Content Placeholder 2"/>
          <p:cNvSpPr>
            <a:spLocks noGrp="1"/>
          </p:cNvSpPr>
          <p:nvPr>
            <p:ph idx="1"/>
          </p:nvPr>
        </p:nvSpPr>
        <p:spPr>
          <a:xfrm>
            <a:off x="457200" y="1750410"/>
            <a:ext cx="8229600" cy="4608187"/>
          </a:xfrm>
        </p:spPr>
        <p:txBody>
          <a:bodyPr>
            <a:noAutofit/>
          </a:bodyPr>
          <a:lstStyle/>
          <a:p>
            <a:r>
              <a:rPr lang="en-AU" sz="2400" b="1" dirty="0" smtClean="0"/>
              <a:t>Task 1:</a:t>
            </a:r>
            <a:r>
              <a:rPr lang="en-AU" sz="2400" dirty="0" smtClean="0"/>
              <a:t> Under each of the broad objectives identify the detailed fishery issues (identified in </a:t>
            </a:r>
            <a:r>
              <a:rPr lang="en-AU" sz="2400" dirty="0" err="1" smtClean="0"/>
              <a:t>i</a:t>
            </a:r>
            <a:r>
              <a:rPr lang="en-AU" sz="2400" dirty="0" smtClean="0"/>
              <a:t>.).</a:t>
            </a:r>
          </a:p>
          <a:p>
            <a:endParaRPr lang="en-AU" sz="2400" dirty="0" smtClean="0"/>
          </a:p>
          <a:p>
            <a:r>
              <a:rPr lang="en-AU" sz="2400" i="1" dirty="0" smtClean="0"/>
              <a:t>Activity 9.6: Assign previously identified fishery issues to each broad objective.</a:t>
            </a:r>
          </a:p>
          <a:p>
            <a:endParaRPr lang="en-AU" sz="2400" dirty="0" smtClean="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Prioritise issues</a:t>
            </a:r>
            <a:endParaRPr lang="en-AU" dirty="0"/>
          </a:p>
        </p:txBody>
      </p:sp>
      <p:sp>
        <p:nvSpPr>
          <p:cNvPr id="3" name="Content Placeholder 2"/>
          <p:cNvSpPr>
            <a:spLocks noGrp="1"/>
          </p:cNvSpPr>
          <p:nvPr>
            <p:ph idx="1"/>
          </p:nvPr>
        </p:nvSpPr>
        <p:spPr>
          <a:xfrm>
            <a:off x="196948" y="1750410"/>
            <a:ext cx="8665698" cy="4580052"/>
          </a:xfrm>
        </p:spPr>
        <p:txBody>
          <a:bodyPr>
            <a:normAutofit/>
          </a:bodyPr>
          <a:lstStyle/>
          <a:p>
            <a:pPr lvl="1">
              <a:buNone/>
            </a:pPr>
            <a:r>
              <a:rPr lang="en-AU" sz="2400" b="1" dirty="0" smtClean="0"/>
              <a:t>Task 2:</a:t>
            </a:r>
            <a:r>
              <a:rPr lang="en-AU" sz="2400" dirty="0" smtClean="0"/>
              <a:t> Prioritise the issues based on the level of risk they pose to the fishery.</a:t>
            </a:r>
          </a:p>
          <a:p>
            <a:pPr>
              <a:buFont typeface="Arial" pitchFamily="34" charset="0"/>
              <a:buChar char="•"/>
            </a:pPr>
            <a:r>
              <a:rPr lang="en-AU" sz="2400" dirty="0" smtClean="0"/>
              <a:t> qualitative (opinion-based)         quantitative (data-based)</a:t>
            </a:r>
          </a:p>
          <a:p>
            <a:pPr marL="457200" indent="-457200"/>
            <a:r>
              <a:rPr lang="en-AU" sz="2400" dirty="0" smtClean="0"/>
              <a:t>1.	Pairwise issue ranking</a:t>
            </a:r>
          </a:p>
          <a:p>
            <a:pPr marL="457200" indent="-457200"/>
            <a:endParaRPr lang="en-AU" sz="2400" dirty="0" smtClean="0"/>
          </a:p>
          <a:p>
            <a:pPr marL="457200" indent="-457200"/>
            <a:endParaRPr lang="en-AU" sz="2400" dirty="0"/>
          </a:p>
        </p:txBody>
      </p:sp>
      <p:graphicFrame>
        <p:nvGraphicFramePr>
          <p:cNvPr id="6" name="Table 5"/>
          <p:cNvGraphicFramePr>
            <a:graphicFrameLocks noGrp="1"/>
          </p:cNvGraphicFramePr>
          <p:nvPr/>
        </p:nvGraphicFramePr>
        <p:xfrm>
          <a:off x="1181686" y="3601329"/>
          <a:ext cx="6930350" cy="3256673"/>
        </p:xfrm>
        <a:graphic>
          <a:graphicData uri="http://schemas.openxmlformats.org/drawingml/2006/table">
            <a:tbl>
              <a:tblPr firstRow="1" bandRow="1">
                <a:tableStyleId>{5C22544A-7EE6-4342-B048-85BDC9FD1C3A}</a:tableStyleId>
              </a:tblPr>
              <a:tblGrid>
                <a:gridCol w="990050"/>
                <a:gridCol w="990050"/>
                <a:gridCol w="990050"/>
                <a:gridCol w="990050"/>
                <a:gridCol w="990050"/>
                <a:gridCol w="990050"/>
                <a:gridCol w="990050"/>
              </a:tblGrid>
              <a:tr h="465239">
                <a:tc>
                  <a:txBody>
                    <a:bodyPr/>
                    <a:lstStyle/>
                    <a:p>
                      <a:endParaRPr lang="en-AU" dirty="0"/>
                    </a:p>
                  </a:txBody>
                  <a:tcPr/>
                </a:tc>
                <a:tc>
                  <a:txBody>
                    <a:bodyPr/>
                    <a:lstStyle/>
                    <a:p>
                      <a:r>
                        <a:rPr lang="en-AU" dirty="0" smtClean="0">
                          <a:solidFill>
                            <a:srgbClr val="153238"/>
                          </a:solidFill>
                        </a:rPr>
                        <a:t>Issue 1</a:t>
                      </a:r>
                      <a:endParaRPr lang="en-AU" dirty="0">
                        <a:solidFill>
                          <a:srgbClr val="153238"/>
                        </a:solidFill>
                      </a:endParaRPr>
                    </a:p>
                  </a:txBody>
                  <a:tcPr/>
                </a:tc>
                <a:tc>
                  <a:txBody>
                    <a:bodyPr/>
                    <a:lstStyle/>
                    <a:p>
                      <a:r>
                        <a:rPr lang="en-AU" dirty="0" smtClean="0">
                          <a:solidFill>
                            <a:srgbClr val="153238"/>
                          </a:solidFill>
                        </a:rPr>
                        <a:t>Issue 2</a:t>
                      </a:r>
                      <a:endParaRPr lang="en-AU" dirty="0">
                        <a:solidFill>
                          <a:srgbClr val="153238"/>
                        </a:solidFill>
                      </a:endParaRPr>
                    </a:p>
                  </a:txBody>
                  <a:tcPr/>
                </a:tc>
                <a:tc>
                  <a:txBody>
                    <a:bodyPr/>
                    <a:lstStyle/>
                    <a:p>
                      <a:r>
                        <a:rPr lang="en-AU" dirty="0" smtClean="0">
                          <a:solidFill>
                            <a:srgbClr val="153238"/>
                          </a:solidFill>
                        </a:rPr>
                        <a:t>Issue 3</a:t>
                      </a:r>
                      <a:endParaRPr lang="en-AU" dirty="0">
                        <a:solidFill>
                          <a:srgbClr val="153238"/>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dirty="0" smtClean="0">
                          <a:solidFill>
                            <a:srgbClr val="153238"/>
                          </a:solidFill>
                        </a:rPr>
                        <a:t>Issue 4</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dirty="0" smtClean="0">
                          <a:solidFill>
                            <a:srgbClr val="153238"/>
                          </a:solidFill>
                        </a:rPr>
                        <a:t>Issue 5</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dirty="0" smtClean="0">
                          <a:solidFill>
                            <a:srgbClr val="153238"/>
                          </a:solidFill>
                        </a:rPr>
                        <a:t>etc</a:t>
                      </a:r>
                    </a:p>
                  </a:txBody>
                  <a:tcPr/>
                </a:tc>
              </a:tr>
              <a:tr h="46523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b="1" dirty="0" smtClean="0">
                          <a:solidFill>
                            <a:srgbClr val="153238"/>
                          </a:solidFill>
                        </a:rPr>
                        <a:t>Issue 1</a:t>
                      </a:r>
                    </a:p>
                  </a:txBody>
                  <a:tcPr/>
                </a:tc>
                <a:tc>
                  <a:txBody>
                    <a:bodyPr/>
                    <a:lstStyle/>
                    <a:p>
                      <a:endParaRPr lang="en-AU" dirty="0"/>
                    </a:p>
                  </a:txBody>
                  <a:tcPr>
                    <a:solidFill>
                      <a:schemeClr val="bg1">
                        <a:lumMod val="75000"/>
                      </a:schemeClr>
                    </a:solidFill>
                  </a:tcPr>
                </a:tc>
                <a:tc>
                  <a:txBody>
                    <a:bodyPr/>
                    <a:lstStyle/>
                    <a:p>
                      <a:endParaRPr lang="en-AU"/>
                    </a:p>
                  </a:txBody>
                  <a:tcPr/>
                </a:tc>
                <a:tc>
                  <a:txBody>
                    <a:bodyPr/>
                    <a:lstStyle/>
                    <a:p>
                      <a:endParaRPr lang="en-AU" dirty="0"/>
                    </a:p>
                  </a:txBody>
                  <a:tcPr/>
                </a:tc>
                <a:tc>
                  <a:txBody>
                    <a:bodyPr/>
                    <a:lstStyle/>
                    <a:p>
                      <a:endParaRPr lang="en-AU" dirty="0"/>
                    </a:p>
                  </a:txBody>
                  <a:tcPr/>
                </a:tc>
                <a:tc>
                  <a:txBody>
                    <a:bodyPr/>
                    <a:lstStyle/>
                    <a:p>
                      <a:endParaRPr lang="en-AU"/>
                    </a:p>
                  </a:txBody>
                  <a:tcPr/>
                </a:tc>
                <a:tc>
                  <a:txBody>
                    <a:bodyPr/>
                    <a:lstStyle/>
                    <a:p>
                      <a:endParaRPr lang="en-AU"/>
                    </a:p>
                  </a:txBody>
                  <a:tcPr/>
                </a:tc>
              </a:tr>
              <a:tr h="46523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b="1" dirty="0" smtClean="0">
                          <a:solidFill>
                            <a:srgbClr val="153238"/>
                          </a:solidFill>
                        </a:rPr>
                        <a:t>Issue 2</a:t>
                      </a:r>
                    </a:p>
                  </a:txBody>
                  <a:tcPr/>
                </a:tc>
                <a:tc>
                  <a:txBody>
                    <a:bodyPr/>
                    <a:lstStyle/>
                    <a:p>
                      <a:endParaRPr lang="en-AU" dirty="0"/>
                    </a:p>
                  </a:txBody>
                  <a:tcPr>
                    <a:solidFill>
                      <a:schemeClr val="bg1">
                        <a:lumMod val="75000"/>
                      </a:schemeClr>
                    </a:solidFill>
                  </a:tcPr>
                </a:tc>
                <a:tc>
                  <a:txBody>
                    <a:bodyPr/>
                    <a:lstStyle/>
                    <a:p>
                      <a:endParaRPr lang="en-AU" dirty="0"/>
                    </a:p>
                  </a:txBody>
                  <a:tcPr>
                    <a:solidFill>
                      <a:schemeClr val="bg1">
                        <a:lumMod val="75000"/>
                      </a:schemeClr>
                    </a:solidFill>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a:p>
                  </a:txBody>
                  <a:tcPr/>
                </a:tc>
              </a:tr>
              <a:tr h="46523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b="1" dirty="0" smtClean="0">
                          <a:solidFill>
                            <a:srgbClr val="153238"/>
                          </a:solidFill>
                        </a:rPr>
                        <a:t>Issue 3</a:t>
                      </a:r>
                    </a:p>
                  </a:txBody>
                  <a:tcPr/>
                </a:tc>
                <a:tc>
                  <a:txBody>
                    <a:bodyPr/>
                    <a:lstStyle/>
                    <a:p>
                      <a:endParaRPr lang="en-AU" dirty="0"/>
                    </a:p>
                  </a:txBody>
                  <a:tcPr>
                    <a:solidFill>
                      <a:schemeClr val="bg1">
                        <a:lumMod val="75000"/>
                      </a:schemeClr>
                    </a:solidFill>
                  </a:tcPr>
                </a:tc>
                <a:tc>
                  <a:txBody>
                    <a:bodyPr/>
                    <a:lstStyle/>
                    <a:p>
                      <a:endParaRPr lang="en-AU" dirty="0"/>
                    </a:p>
                  </a:txBody>
                  <a:tcPr>
                    <a:solidFill>
                      <a:schemeClr val="bg1">
                        <a:lumMod val="75000"/>
                      </a:schemeClr>
                    </a:solidFill>
                  </a:tcPr>
                </a:tc>
                <a:tc>
                  <a:txBody>
                    <a:bodyPr/>
                    <a:lstStyle/>
                    <a:p>
                      <a:endParaRPr lang="en-AU" dirty="0"/>
                    </a:p>
                  </a:txBody>
                  <a:tcPr>
                    <a:solidFill>
                      <a:schemeClr val="bg1">
                        <a:lumMod val="75000"/>
                      </a:schemeClr>
                    </a:solidFill>
                  </a:tcPr>
                </a:tc>
                <a:tc>
                  <a:txBody>
                    <a:bodyPr/>
                    <a:lstStyle/>
                    <a:p>
                      <a:endParaRPr lang="en-AU"/>
                    </a:p>
                  </a:txBody>
                  <a:tcPr/>
                </a:tc>
                <a:tc>
                  <a:txBody>
                    <a:bodyPr/>
                    <a:lstStyle/>
                    <a:p>
                      <a:endParaRPr lang="en-AU"/>
                    </a:p>
                  </a:txBody>
                  <a:tcPr/>
                </a:tc>
                <a:tc>
                  <a:txBody>
                    <a:bodyPr/>
                    <a:lstStyle/>
                    <a:p>
                      <a:endParaRPr lang="en-AU"/>
                    </a:p>
                  </a:txBody>
                  <a:tcPr/>
                </a:tc>
              </a:tr>
              <a:tr h="46523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b="1" dirty="0" smtClean="0">
                          <a:solidFill>
                            <a:srgbClr val="153238"/>
                          </a:solidFill>
                        </a:rPr>
                        <a:t>Issue 4</a:t>
                      </a:r>
                    </a:p>
                  </a:txBody>
                  <a:tcPr/>
                </a:tc>
                <a:tc>
                  <a:txBody>
                    <a:bodyPr/>
                    <a:lstStyle/>
                    <a:p>
                      <a:endParaRPr lang="en-AU" dirty="0"/>
                    </a:p>
                  </a:txBody>
                  <a:tcPr>
                    <a:solidFill>
                      <a:schemeClr val="bg1">
                        <a:lumMod val="75000"/>
                      </a:schemeClr>
                    </a:solidFill>
                  </a:tcPr>
                </a:tc>
                <a:tc>
                  <a:txBody>
                    <a:bodyPr/>
                    <a:lstStyle/>
                    <a:p>
                      <a:endParaRPr lang="en-AU" dirty="0"/>
                    </a:p>
                  </a:txBody>
                  <a:tcPr>
                    <a:solidFill>
                      <a:schemeClr val="bg1">
                        <a:lumMod val="75000"/>
                      </a:schemeClr>
                    </a:solidFill>
                  </a:tcPr>
                </a:tc>
                <a:tc>
                  <a:txBody>
                    <a:bodyPr/>
                    <a:lstStyle/>
                    <a:p>
                      <a:endParaRPr lang="en-AU" dirty="0"/>
                    </a:p>
                  </a:txBody>
                  <a:tcPr>
                    <a:solidFill>
                      <a:schemeClr val="bg1">
                        <a:lumMod val="75000"/>
                      </a:schemeClr>
                    </a:solidFill>
                  </a:tcPr>
                </a:tc>
                <a:tc>
                  <a:txBody>
                    <a:bodyPr/>
                    <a:lstStyle/>
                    <a:p>
                      <a:endParaRPr lang="en-AU" dirty="0"/>
                    </a:p>
                  </a:txBody>
                  <a:tcPr>
                    <a:solidFill>
                      <a:schemeClr val="bg1">
                        <a:lumMod val="75000"/>
                      </a:schemeClr>
                    </a:solidFill>
                  </a:tcPr>
                </a:tc>
                <a:tc>
                  <a:txBody>
                    <a:bodyPr/>
                    <a:lstStyle/>
                    <a:p>
                      <a:endParaRPr lang="en-AU"/>
                    </a:p>
                  </a:txBody>
                  <a:tcPr/>
                </a:tc>
                <a:tc>
                  <a:txBody>
                    <a:bodyPr/>
                    <a:lstStyle/>
                    <a:p>
                      <a:endParaRPr lang="en-AU"/>
                    </a:p>
                  </a:txBody>
                  <a:tcPr/>
                </a:tc>
              </a:tr>
              <a:tr h="46523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b="1" dirty="0" smtClean="0">
                          <a:solidFill>
                            <a:srgbClr val="153238"/>
                          </a:solidFill>
                        </a:rPr>
                        <a:t>Issue 5</a:t>
                      </a:r>
                    </a:p>
                  </a:txBody>
                  <a:tcPr/>
                </a:tc>
                <a:tc>
                  <a:txBody>
                    <a:bodyPr/>
                    <a:lstStyle/>
                    <a:p>
                      <a:endParaRPr lang="en-AU" dirty="0"/>
                    </a:p>
                  </a:txBody>
                  <a:tcPr>
                    <a:solidFill>
                      <a:schemeClr val="bg1">
                        <a:lumMod val="75000"/>
                      </a:schemeClr>
                    </a:solidFill>
                  </a:tcPr>
                </a:tc>
                <a:tc>
                  <a:txBody>
                    <a:bodyPr/>
                    <a:lstStyle/>
                    <a:p>
                      <a:endParaRPr lang="en-AU" dirty="0"/>
                    </a:p>
                  </a:txBody>
                  <a:tcPr>
                    <a:solidFill>
                      <a:schemeClr val="bg1">
                        <a:lumMod val="75000"/>
                      </a:schemeClr>
                    </a:solidFill>
                  </a:tcPr>
                </a:tc>
                <a:tc>
                  <a:txBody>
                    <a:bodyPr/>
                    <a:lstStyle/>
                    <a:p>
                      <a:endParaRPr lang="en-AU" dirty="0"/>
                    </a:p>
                  </a:txBody>
                  <a:tcPr>
                    <a:solidFill>
                      <a:schemeClr val="bg1">
                        <a:lumMod val="75000"/>
                      </a:schemeClr>
                    </a:solidFill>
                  </a:tcPr>
                </a:tc>
                <a:tc>
                  <a:txBody>
                    <a:bodyPr/>
                    <a:lstStyle/>
                    <a:p>
                      <a:endParaRPr lang="en-AU" dirty="0"/>
                    </a:p>
                  </a:txBody>
                  <a:tcPr>
                    <a:solidFill>
                      <a:schemeClr val="bg1">
                        <a:lumMod val="75000"/>
                      </a:schemeClr>
                    </a:solidFill>
                  </a:tcPr>
                </a:tc>
                <a:tc>
                  <a:txBody>
                    <a:bodyPr/>
                    <a:lstStyle/>
                    <a:p>
                      <a:endParaRPr lang="en-AU" dirty="0"/>
                    </a:p>
                  </a:txBody>
                  <a:tcPr>
                    <a:solidFill>
                      <a:schemeClr val="bg1">
                        <a:lumMod val="75000"/>
                      </a:schemeClr>
                    </a:solidFill>
                  </a:tcPr>
                </a:tc>
                <a:tc>
                  <a:txBody>
                    <a:bodyPr/>
                    <a:lstStyle/>
                    <a:p>
                      <a:endParaRPr lang="en-AU"/>
                    </a:p>
                  </a:txBody>
                  <a:tcPr/>
                </a:tc>
              </a:tr>
              <a:tr h="46523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b="1" dirty="0" smtClean="0">
                          <a:solidFill>
                            <a:srgbClr val="153238"/>
                          </a:solidFill>
                        </a:rPr>
                        <a:t>etc</a:t>
                      </a:r>
                    </a:p>
                  </a:txBody>
                  <a:tcPr/>
                </a:tc>
                <a:tc>
                  <a:txBody>
                    <a:bodyPr/>
                    <a:lstStyle/>
                    <a:p>
                      <a:endParaRPr lang="en-AU" dirty="0"/>
                    </a:p>
                  </a:txBody>
                  <a:tcPr>
                    <a:solidFill>
                      <a:schemeClr val="bg1">
                        <a:lumMod val="75000"/>
                      </a:schemeClr>
                    </a:solidFill>
                  </a:tcPr>
                </a:tc>
                <a:tc>
                  <a:txBody>
                    <a:bodyPr/>
                    <a:lstStyle/>
                    <a:p>
                      <a:endParaRPr lang="en-AU" dirty="0"/>
                    </a:p>
                  </a:txBody>
                  <a:tcPr>
                    <a:solidFill>
                      <a:schemeClr val="bg1">
                        <a:lumMod val="75000"/>
                      </a:schemeClr>
                    </a:solidFill>
                  </a:tcPr>
                </a:tc>
                <a:tc>
                  <a:txBody>
                    <a:bodyPr/>
                    <a:lstStyle/>
                    <a:p>
                      <a:endParaRPr lang="en-AU" dirty="0"/>
                    </a:p>
                  </a:txBody>
                  <a:tcPr>
                    <a:solidFill>
                      <a:schemeClr val="bg1">
                        <a:lumMod val="75000"/>
                      </a:schemeClr>
                    </a:solidFill>
                  </a:tcPr>
                </a:tc>
                <a:tc>
                  <a:txBody>
                    <a:bodyPr/>
                    <a:lstStyle/>
                    <a:p>
                      <a:endParaRPr lang="en-AU" dirty="0"/>
                    </a:p>
                  </a:txBody>
                  <a:tcPr>
                    <a:solidFill>
                      <a:schemeClr val="bg1">
                        <a:lumMod val="75000"/>
                      </a:schemeClr>
                    </a:solidFill>
                  </a:tcPr>
                </a:tc>
                <a:tc>
                  <a:txBody>
                    <a:bodyPr/>
                    <a:lstStyle/>
                    <a:p>
                      <a:endParaRPr lang="en-AU" dirty="0"/>
                    </a:p>
                  </a:txBody>
                  <a:tcPr>
                    <a:solidFill>
                      <a:schemeClr val="bg1">
                        <a:lumMod val="75000"/>
                      </a:schemeClr>
                    </a:solidFill>
                  </a:tcPr>
                </a:tc>
                <a:tc>
                  <a:txBody>
                    <a:bodyPr/>
                    <a:lstStyle/>
                    <a:p>
                      <a:endParaRPr lang="en-AU" dirty="0"/>
                    </a:p>
                  </a:txBody>
                  <a:tcPr>
                    <a:solidFill>
                      <a:schemeClr val="bg1">
                        <a:lumMod val="75000"/>
                      </a:schemeClr>
                    </a:solidFill>
                  </a:tcPr>
                </a:tc>
              </a:tr>
            </a:tbl>
          </a:graphicData>
        </a:graphic>
      </p:graphicFrame>
      <p:cxnSp>
        <p:nvCxnSpPr>
          <p:cNvPr id="7" name="Straight Arrow Connector 6"/>
          <p:cNvCxnSpPr/>
          <p:nvPr/>
        </p:nvCxnSpPr>
        <p:spPr>
          <a:xfrm>
            <a:off x="4100732" y="2813538"/>
            <a:ext cx="379828" cy="0"/>
          </a:xfrm>
          <a:prstGeom prst="straightConnector1">
            <a:avLst/>
          </a:prstGeom>
          <a:ln>
            <a:solidFill>
              <a:schemeClr val="tx1">
                <a:lumMod val="85000"/>
                <a:lumOff val="15000"/>
              </a:schemeClr>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Prioritise issues</a:t>
            </a:r>
            <a:endParaRPr lang="en-AU" dirty="0"/>
          </a:p>
        </p:txBody>
      </p:sp>
      <p:sp>
        <p:nvSpPr>
          <p:cNvPr id="3" name="Content Placeholder 2"/>
          <p:cNvSpPr>
            <a:spLocks noGrp="1"/>
          </p:cNvSpPr>
          <p:nvPr>
            <p:ph idx="1"/>
          </p:nvPr>
        </p:nvSpPr>
        <p:spPr>
          <a:xfrm>
            <a:off x="457200" y="1561514"/>
            <a:ext cx="8229600" cy="4564649"/>
          </a:xfrm>
        </p:spPr>
        <p:txBody>
          <a:bodyPr>
            <a:normAutofit/>
          </a:bodyPr>
          <a:lstStyle/>
          <a:p>
            <a:endParaRPr lang="en-AU" sz="2400" dirty="0"/>
          </a:p>
        </p:txBody>
      </p:sp>
      <p:pic>
        <p:nvPicPr>
          <p:cNvPr id="4" name="Picture 2"/>
          <p:cNvPicPr>
            <a:picLocks noChangeAspect="1" noChangeArrowheads="1"/>
          </p:cNvPicPr>
          <p:nvPr/>
        </p:nvPicPr>
        <p:blipFill>
          <a:blip r:embed="rId3" cstate="print"/>
          <a:srcRect/>
          <a:stretch>
            <a:fillRect/>
          </a:stretch>
        </p:blipFill>
        <p:spPr bwMode="auto">
          <a:xfrm>
            <a:off x="-407358" y="378823"/>
            <a:ext cx="9983419" cy="6479178"/>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Prioritise issues</a:t>
            </a:r>
            <a:endParaRPr lang="en-AU" dirty="0"/>
          </a:p>
        </p:txBody>
      </p:sp>
      <p:sp>
        <p:nvSpPr>
          <p:cNvPr id="3" name="Content Placeholder 2"/>
          <p:cNvSpPr>
            <a:spLocks noGrp="1"/>
          </p:cNvSpPr>
          <p:nvPr>
            <p:ph idx="1"/>
          </p:nvPr>
        </p:nvSpPr>
        <p:spPr>
          <a:xfrm>
            <a:off x="457200" y="1575582"/>
            <a:ext cx="8229600" cy="4550581"/>
          </a:xfrm>
        </p:spPr>
        <p:txBody>
          <a:bodyPr>
            <a:normAutofit/>
          </a:bodyPr>
          <a:lstStyle/>
          <a:p>
            <a:pPr marL="457200" indent="-457200"/>
            <a:r>
              <a:rPr lang="en-AU" sz="2000" dirty="0" smtClean="0"/>
              <a:t>2.	Quantitative ranking (SPC, 2010)</a:t>
            </a:r>
          </a:p>
          <a:p>
            <a:pPr marL="457200" indent="-457200"/>
            <a:endParaRPr lang="en-AU" sz="2400" dirty="0" smtClean="0"/>
          </a:p>
          <a:p>
            <a:pPr marL="457200" indent="-457200"/>
            <a:endParaRPr lang="en-AU" sz="2400" dirty="0"/>
          </a:p>
        </p:txBody>
      </p:sp>
      <p:pic>
        <p:nvPicPr>
          <p:cNvPr id="5" name="Picture 3"/>
          <p:cNvPicPr>
            <a:picLocks noChangeAspect="1" noChangeArrowheads="1"/>
          </p:cNvPicPr>
          <p:nvPr/>
        </p:nvPicPr>
        <p:blipFill>
          <a:blip r:embed="rId3" cstate="print"/>
          <a:srcRect/>
          <a:stretch>
            <a:fillRect/>
          </a:stretch>
        </p:blipFill>
        <p:spPr bwMode="auto">
          <a:xfrm>
            <a:off x="0" y="378823"/>
            <a:ext cx="9195239" cy="6304349"/>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Prioritise issues</a:t>
            </a:r>
            <a:endParaRPr lang="en-AU" dirty="0"/>
          </a:p>
        </p:txBody>
      </p:sp>
      <p:sp>
        <p:nvSpPr>
          <p:cNvPr id="3" name="Content Placeholder 2"/>
          <p:cNvSpPr>
            <a:spLocks noGrp="1"/>
          </p:cNvSpPr>
          <p:nvPr>
            <p:ph idx="1"/>
          </p:nvPr>
        </p:nvSpPr>
        <p:spPr/>
        <p:txBody>
          <a:bodyPr>
            <a:normAutofit/>
          </a:bodyPr>
          <a:lstStyle/>
          <a:p>
            <a:endParaRPr lang="en-AU" sz="2400" i="1" dirty="0" smtClean="0"/>
          </a:p>
          <a:p>
            <a:r>
              <a:rPr lang="en-AU" sz="2400" i="1" dirty="0" smtClean="0"/>
              <a:t>Activity 9.7: Prioritise issues for your case study using either a qualitative or quantitative risk assessment method.</a:t>
            </a:r>
          </a:p>
          <a:p>
            <a:pPr>
              <a:buFont typeface="Arial" pitchFamily="34" charset="0"/>
              <a:buChar char="•"/>
            </a:pPr>
            <a:r>
              <a:rPr lang="de-DE" sz="2000" dirty="0" smtClean="0"/>
              <a:t> The plan should document each of the issues identified, the level of priority given to each and how they were given the level of priority.</a:t>
            </a:r>
          </a:p>
          <a:p>
            <a:endParaRPr lang="en-AU" sz="2000" i="1" dirty="0" smtClean="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Operational objectives</a:t>
            </a:r>
            <a:endParaRPr lang="en-AU" dirty="0"/>
          </a:p>
        </p:txBody>
      </p:sp>
      <p:sp>
        <p:nvSpPr>
          <p:cNvPr id="3" name="Content Placeholder 2"/>
          <p:cNvSpPr>
            <a:spLocks noGrp="1"/>
          </p:cNvSpPr>
          <p:nvPr>
            <p:ph idx="1"/>
          </p:nvPr>
        </p:nvSpPr>
        <p:spPr/>
        <p:txBody>
          <a:bodyPr>
            <a:normAutofit/>
          </a:bodyPr>
          <a:lstStyle/>
          <a:p>
            <a:pPr marL="0" lvl="1" indent="0">
              <a:buNone/>
            </a:pPr>
            <a:r>
              <a:rPr lang="en-AU" sz="2400" b="1" dirty="0" smtClean="0"/>
              <a:t>Task 3:</a:t>
            </a:r>
            <a:r>
              <a:rPr lang="en-AU" sz="2400" dirty="0" smtClean="0"/>
              <a:t> Develop operational objectives for the priority issues.</a:t>
            </a:r>
          </a:p>
          <a:p>
            <a:endParaRPr lang="de-DE" sz="2400" dirty="0" smtClean="0"/>
          </a:p>
          <a:p>
            <a:r>
              <a:rPr lang="de-DE" sz="2400" dirty="0" smtClean="0"/>
              <a:t>For each of the issues identified as being the highest priority an operational objective should be developed that addresses the issue. These objectives should be measurable and achievable.</a:t>
            </a:r>
            <a:endParaRPr lang="en-AU" sz="2400" i="1" dirty="0" smtClean="0"/>
          </a:p>
          <a:p>
            <a:endParaRPr lang="en-AU" sz="2400" i="1" dirty="0" smtClean="0"/>
          </a:p>
          <a:p>
            <a:r>
              <a:rPr lang="en-AU" sz="2400" i="1" dirty="0" smtClean="0"/>
              <a:t>Activity 9.8: Develop operational objectives for your case study EAFM plan for the priority issues (top 3-4).</a:t>
            </a:r>
            <a:endParaRPr lang="en-AU" sz="2400" i="1"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Performance measures</a:t>
            </a:r>
            <a:endParaRPr lang="en-AU" dirty="0"/>
          </a:p>
        </p:txBody>
      </p:sp>
      <p:sp>
        <p:nvSpPr>
          <p:cNvPr id="7" name="Content Placeholder 6"/>
          <p:cNvSpPr>
            <a:spLocks noGrp="1"/>
          </p:cNvSpPr>
          <p:nvPr>
            <p:ph idx="1"/>
          </p:nvPr>
        </p:nvSpPr>
        <p:spPr>
          <a:xfrm>
            <a:off x="457200" y="1750410"/>
            <a:ext cx="8405446" cy="4779179"/>
          </a:xfrm>
        </p:spPr>
        <p:txBody>
          <a:bodyPr>
            <a:normAutofit/>
          </a:bodyPr>
          <a:lstStyle/>
          <a:p>
            <a:r>
              <a:rPr lang="en-AU" sz="2400" b="1" dirty="0" smtClean="0"/>
              <a:t>5.	Select indicators and reference points</a:t>
            </a:r>
          </a:p>
          <a:p>
            <a:r>
              <a:rPr lang="en-AU" sz="2000" dirty="0" smtClean="0"/>
              <a:t>(These were introduced in Unit 8)</a:t>
            </a:r>
          </a:p>
          <a:p>
            <a:pPr>
              <a:buFont typeface="Arial" pitchFamily="34" charset="0"/>
              <a:buChar char="•"/>
            </a:pPr>
            <a:r>
              <a:rPr lang="de-DE" sz="2400" dirty="0" smtClean="0"/>
              <a:t> The whole aim of setting these in our plan is so we have measureable attributes that we can use to assess how well our EAFM plan is achieving its stated objectives.</a:t>
            </a:r>
          </a:p>
          <a:p>
            <a:pPr>
              <a:buFont typeface="Arial" pitchFamily="34" charset="0"/>
              <a:buChar char="•"/>
            </a:pPr>
            <a:r>
              <a:rPr lang="de-DE" sz="2400" dirty="0" smtClean="0"/>
              <a:t> An indicator, and reference points for that indicator, should be selected for each operational objective.</a:t>
            </a:r>
          </a:p>
          <a:p>
            <a:pPr>
              <a:buFont typeface="Arial" pitchFamily="34" charset="0"/>
              <a:buChar char="•"/>
            </a:pPr>
            <a:r>
              <a:rPr lang="de-DE" sz="2400" dirty="0" smtClean="0"/>
              <a:t> Indicator should be:</a:t>
            </a:r>
          </a:p>
          <a:p>
            <a:pPr lvl="1">
              <a:buFont typeface="Arial" pitchFamily="34" charset="0"/>
              <a:buChar char="•"/>
            </a:pPr>
            <a:r>
              <a:rPr lang="en-AU" sz="2200" dirty="0" smtClean="0"/>
              <a:t>Measurable</a:t>
            </a:r>
          </a:p>
          <a:p>
            <a:pPr lvl="1">
              <a:buFont typeface="Arial" pitchFamily="34" charset="0"/>
              <a:buChar char="•"/>
            </a:pPr>
            <a:r>
              <a:rPr lang="en-AU" sz="2200" dirty="0" smtClean="0"/>
              <a:t>Feasible</a:t>
            </a:r>
          </a:p>
          <a:p>
            <a:pPr lvl="1">
              <a:buFont typeface="Arial" pitchFamily="34" charset="0"/>
              <a:buChar char="•"/>
            </a:pPr>
            <a:r>
              <a:rPr lang="en-AU" sz="2200" dirty="0" smtClean="0"/>
              <a:t>Meaningful </a:t>
            </a:r>
          </a:p>
          <a:p>
            <a:endParaRPr lang="en-AU" sz="24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Select indicators</a:t>
            </a:r>
            <a:endParaRPr lang="en-AU" dirty="0"/>
          </a:p>
        </p:txBody>
      </p:sp>
      <p:sp>
        <p:nvSpPr>
          <p:cNvPr id="3" name="Content Placeholder 2"/>
          <p:cNvSpPr>
            <a:spLocks noGrp="1"/>
          </p:cNvSpPr>
          <p:nvPr>
            <p:ph idx="1"/>
          </p:nvPr>
        </p:nvSpPr>
        <p:spPr/>
        <p:txBody>
          <a:bodyPr>
            <a:normAutofit/>
          </a:bodyPr>
          <a:lstStyle/>
          <a:p>
            <a:endParaRPr lang="en-AU" sz="2400" dirty="0" smtClean="0"/>
          </a:p>
          <a:p>
            <a:r>
              <a:rPr lang="en-AU" sz="2400" i="1" dirty="0" smtClean="0"/>
              <a:t>Activity 9.9: Identify potential indicators that may be used for assessing each objective.</a:t>
            </a:r>
            <a:endParaRPr lang="en-AU" sz="2400" i="1" dirty="0"/>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Management tools</a:t>
            </a:r>
            <a:endParaRPr lang="en-AU" dirty="0"/>
          </a:p>
        </p:txBody>
      </p:sp>
      <p:sp>
        <p:nvSpPr>
          <p:cNvPr id="3" name="Content Placeholder 2"/>
          <p:cNvSpPr>
            <a:spLocks noGrp="1"/>
          </p:cNvSpPr>
          <p:nvPr>
            <p:ph idx="1"/>
          </p:nvPr>
        </p:nvSpPr>
        <p:spPr/>
        <p:txBody>
          <a:bodyPr>
            <a:normAutofit/>
          </a:bodyPr>
          <a:lstStyle/>
          <a:p>
            <a:r>
              <a:rPr lang="en-AU" sz="2400" b="1" dirty="0" smtClean="0"/>
              <a:t>6.	Identify management actions to achieve objectives</a:t>
            </a:r>
          </a:p>
          <a:p>
            <a:pPr>
              <a:buFont typeface="Arial" pitchFamily="34" charset="0"/>
              <a:buChar char="•"/>
            </a:pPr>
            <a:r>
              <a:rPr lang="en-AU" sz="2400" dirty="0" smtClean="0"/>
              <a:t> For each objective brainstorm potential management actions</a:t>
            </a:r>
          </a:p>
          <a:p>
            <a:pPr>
              <a:buFont typeface="Arial" pitchFamily="34" charset="0"/>
              <a:buChar char="•"/>
            </a:pPr>
            <a:r>
              <a:rPr lang="en-AU" sz="2400" dirty="0" smtClean="0"/>
              <a:t> Need to consider the following for each action:</a:t>
            </a:r>
          </a:p>
          <a:p>
            <a:pPr lvl="1">
              <a:buFont typeface="Arial" pitchFamily="34" charset="0"/>
              <a:buChar char="•"/>
            </a:pPr>
            <a:r>
              <a:rPr lang="en-AU" sz="2400" dirty="0" smtClean="0"/>
              <a:t>Ease of application</a:t>
            </a:r>
          </a:p>
          <a:p>
            <a:pPr lvl="1">
              <a:buFont typeface="Arial" pitchFamily="34" charset="0"/>
              <a:buChar char="•"/>
            </a:pPr>
            <a:r>
              <a:rPr lang="en-AU" sz="2400" dirty="0" smtClean="0"/>
              <a:t>Likelihood of success</a:t>
            </a:r>
          </a:p>
          <a:p>
            <a:pPr lvl="1">
              <a:buFont typeface="Arial" pitchFamily="34" charset="0"/>
              <a:buChar char="•"/>
            </a:pPr>
            <a:r>
              <a:rPr lang="en-AU" sz="2400" dirty="0" smtClean="0"/>
              <a:t>Feasibility</a:t>
            </a:r>
          </a:p>
          <a:p>
            <a:pPr lvl="1">
              <a:buFont typeface="Arial" pitchFamily="34" charset="0"/>
              <a:buChar char="•"/>
            </a:pPr>
            <a:r>
              <a:rPr lang="en-AU" sz="2400" dirty="0" smtClean="0"/>
              <a:t>Cost</a:t>
            </a:r>
          </a:p>
          <a:p>
            <a:pPr>
              <a:buFont typeface="Arial" pitchFamily="34" charset="0"/>
              <a:buChar char="•"/>
            </a:pPr>
            <a:r>
              <a:rPr lang="en-AU" sz="2400" dirty="0" smtClean="0"/>
              <a:t> Use of a problem-solution tree may be valuable (Box 10; SPC, 2010) </a:t>
            </a:r>
          </a:p>
          <a:p>
            <a:pPr lvl="1">
              <a:buFont typeface="Arial" pitchFamily="34" charset="0"/>
              <a:buChar char="•"/>
            </a:pPr>
            <a:endParaRPr lang="en-AU" sz="2400" dirty="0" smtClean="0"/>
          </a:p>
          <a:p>
            <a:endParaRPr lang="en-AU" sz="24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EAFM plan</a:t>
            </a:r>
            <a:endParaRPr lang="en-AU" dirty="0"/>
          </a:p>
        </p:txBody>
      </p:sp>
      <p:sp>
        <p:nvSpPr>
          <p:cNvPr id="3" name="Content Placeholder 2"/>
          <p:cNvSpPr>
            <a:spLocks noGrp="1"/>
          </p:cNvSpPr>
          <p:nvPr>
            <p:ph idx="1"/>
          </p:nvPr>
        </p:nvSpPr>
        <p:spPr/>
        <p:txBody>
          <a:bodyPr>
            <a:normAutofit/>
          </a:bodyPr>
          <a:lstStyle/>
          <a:p>
            <a:endParaRPr lang="en-AU" sz="2400" i="1" dirty="0" smtClean="0"/>
          </a:p>
          <a:p>
            <a:r>
              <a:rPr lang="en-AU" sz="2400" i="1" dirty="0" smtClean="0"/>
              <a:t>Activity 9.1: Assess prior experience in planning and developing management plans.</a:t>
            </a:r>
          </a:p>
          <a:p>
            <a:endParaRPr lang="en-AU" sz="2400" i="1" dirty="0"/>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pic>
        <p:nvPicPr>
          <p:cNvPr id="4" name="Content Placeholder 3" descr="EAFM.jpg"/>
          <p:cNvPicPr>
            <a:picLocks noGrp="1" noChangeAspect="1"/>
          </p:cNvPicPr>
          <p:nvPr>
            <p:ph idx="1"/>
          </p:nvPr>
        </p:nvPicPr>
        <p:blipFill>
          <a:blip r:embed="rId3" cstate="print"/>
          <a:stretch>
            <a:fillRect/>
          </a:stretch>
        </p:blipFill>
        <p:spPr>
          <a:xfrm>
            <a:off x="-287382" y="-1"/>
            <a:ext cx="9431382" cy="7073537"/>
          </a:xfrm>
        </p:spPr>
      </p:pic>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Select tools</a:t>
            </a:r>
            <a:endParaRPr lang="en-AU" dirty="0"/>
          </a:p>
        </p:txBody>
      </p:sp>
      <p:sp>
        <p:nvSpPr>
          <p:cNvPr id="3" name="Content Placeholder 2"/>
          <p:cNvSpPr>
            <a:spLocks noGrp="1"/>
          </p:cNvSpPr>
          <p:nvPr>
            <p:ph idx="1"/>
          </p:nvPr>
        </p:nvSpPr>
        <p:spPr/>
        <p:txBody>
          <a:bodyPr>
            <a:normAutofit/>
          </a:bodyPr>
          <a:lstStyle/>
          <a:p>
            <a:endParaRPr lang="en-AU" sz="2400" dirty="0" smtClean="0"/>
          </a:p>
          <a:p>
            <a:r>
              <a:rPr lang="en-AU" sz="2400" i="1" dirty="0" smtClean="0"/>
              <a:t>Activity 9.10: Identify potential management actions that could be used to achieve each operational objective. Justify your choices using the criteria: </a:t>
            </a:r>
          </a:p>
          <a:p>
            <a:r>
              <a:rPr lang="en-AU" sz="2400" i="1" dirty="0" smtClean="0"/>
              <a:t>	- Ease of application</a:t>
            </a:r>
          </a:p>
          <a:p>
            <a:r>
              <a:rPr lang="en-AU" sz="2400" i="1" dirty="0" smtClean="0"/>
              <a:t>	- Likelihood of success</a:t>
            </a:r>
          </a:p>
          <a:p>
            <a:r>
              <a:rPr lang="en-AU" sz="2400" i="1" dirty="0" smtClean="0"/>
              <a:t>	- Feasibility</a:t>
            </a:r>
          </a:p>
          <a:p>
            <a:r>
              <a:rPr lang="en-AU" sz="2400" i="1" dirty="0" smtClean="0"/>
              <a:t>	- Cost</a:t>
            </a:r>
            <a:endParaRPr lang="en-AU" sz="2400" i="1" dirty="0"/>
          </a:p>
        </p:txBody>
      </p:sp>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Write the plan!</a:t>
            </a:r>
            <a:endParaRPr lang="en-AU" dirty="0"/>
          </a:p>
        </p:txBody>
      </p:sp>
      <p:sp>
        <p:nvSpPr>
          <p:cNvPr id="3" name="Content Placeholder 2"/>
          <p:cNvSpPr>
            <a:spLocks noGrp="1"/>
          </p:cNvSpPr>
          <p:nvPr>
            <p:ph idx="1"/>
          </p:nvPr>
        </p:nvSpPr>
        <p:spPr>
          <a:xfrm>
            <a:off x="168811" y="1575581"/>
            <a:ext cx="8750105" cy="5082795"/>
          </a:xfrm>
        </p:spPr>
        <p:txBody>
          <a:bodyPr>
            <a:normAutofit/>
          </a:bodyPr>
          <a:lstStyle/>
          <a:p>
            <a:r>
              <a:rPr lang="en-AU" sz="2400" b="1" dirty="0" smtClean="0"/>
              <a:t>7.	Design process whereby all management actions can be implemented</a:t>
            </a:r>
          </a:p>
          <a:p>
            <a:r>
              <a:rPr lang="en-AU" sz="2400" dirty="0" smtClean="0"/>
              <a:t>All the above elements need to be in a written plan (see </a:t>
            </a:r>
            <a:r>
              <a:rPr lang="en-AU" sz="2400" i="1" dirty="0" smtClean="0"/>
              <a:t>EAFM plan template</a:t>
            </a:r>
            <a:r>
              <a:rPr lang="en-AU" sz="2400" dirty="0" smtClean="0"/>
              <a:t>).   Include details:</a:t>
            </a:r>
          </a:p>
          <a:p>
            <a:pPr lvl="1">
              <a:buFont typeface="Arial" pitchFamily="34" charset="0"/>
              <a:buChar char="•"/>
            </a:pPr>
            <a:r>
              <a:rPr lang="en-AU" sz="2200" dirty="0" smtClean="0"/>
              <a:t>Nature of management actions</a:t>
            </a:r>
          </a:p>
          <a:p>
            <a:pPr lvl="1">
              <a:buFont typeface="Arial" pitchFamily="34" charset="0"/>
              <a:buChar char="•"/>
            </a:pPr>
            <a:r>
              <a:rPr lang="en-AU" sz="2200" dirty="0" smtClean="0"/>
              <a:t>How applied</a:t>
            </a:r>
          </a:p>
          <a:p>
            <a:pPr lvl="1">
              <a:buFont typeface="Arial" pitchFamily="34" charset="0"/>
              <a:buChar char="•"/>
            </a:pPr>
            <a:r>
              <a:rPr lang="en-AU" sz="2200" dirty="0" smtClean="0"/>
              <a:t>Administrative structures</a:t>
            </a:r>
          </a:p>
          <a:p>
            <a:pPr lvl="1">
              <a:buFont typeface="Arial" pitchFamily="34" charset="0"/>
              <a:buChar char="•"/>
            </a:pPr>
            <a:r>
              <a:rPr lang="en-AU" sz="2200" dirty="0" smtClean="0"/>
              <a:t>Role of government &amp; community</a:t>
            </a:r>
          </a:p>
          <a:p>
            <a:pPr lvl="1">
              <a:buFont typeface="Arial" pitchFamily="34" charset="0"/>
              <a:buChar char="•"/>
            </a:pPr>
            <a:r>
              <a:rPr lang="en-AU" sz="2200" dirty="0" smtClean="0"/>
              <a:t>Funding sources</a:t>
            </a:r>
          </a:p>
          <a:p>
            <a:pPr lvl="1">
              <a:buFont typeface="Arial" pitchFamily="34" charset="0"/>
              <a:buChar char="•"/>
            </a:pPr>
            <a:r>
              <a:rPr lang="en-AU" sz="2200" dirty="0" smtClean="0"/>
              <a:t>Implementation costs</a:t>
            </a:r>
          </a:p>
          <a:p>
            <a:pPr lvl="1">
              <a:buFont typeface="Arial" pitchFamily="34" charset="0"/>
              <a:buChar char="•"/>
            </a:pPr>
            <a:r>
              <a:rPr lang="en-AU" sz="2200" dirty="0" smtClean="0"/>
              <a:t>Formal and informal arrangements</a:t>
            </a:r>
          </a:p>
          <a:p>
            <a:pPr lvl="1">
              <a:buFont typeface="Arial" pitchFamily="34" charset="0"/>
              <a:buChar char="•"/>
            </a:pPr>
            <a:r>
              <a:rPr lang="en-AU" sz="2200" dirty="0" smtClean="0"/>
              <a:t>Review process (see Unit 10)</a:t>
            </a:r>
          </a:p>
          <a:p>
            <a:pPr lvl="1">
              <a:buFont typeface="Arial" pitchFamily="34" charset="0"/>
              <a:buChar char="•"/>
            </a:pPr>
            <a:endParaRPr lang="en-AU" sz="18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Formalise the plan</a:t>
            </a:r>
            <a:endParaRPr lang="en-AU" dirty="0"/>
          </a:p>
        </p:txBody>
      </p:sp>
      <p:sp>
        <p:nvSpPr>
          <p:cNvPr id="3" name="Content Placeholder 2"/>
          <p:cNvSpPr>
            <a:spLocks noGrp="1"/>
          </p:cNvSpPr>
          <p:nvPr>
            <p:ph idx="1"/>
          </p:nvPr>
        </p:nvSpPr>
        <p:spPr/>
        <p:txBody>
          <a:bodyPr>
            <a:normAutofit/>
          </a:bodyPr>
          <a:lstStyle/>
          <a:p>
            <a:r>
              <a:rPr lang="en-AU" sz="2400" dirty="0" smtClean="0"/>
              <a:t>At this stage consideration to </a:t>
            </a:r>
            <a:r>
              <a:rPr lang="en-AU" sz="2400" b="1" dirty="0" smtClean="0"/>
              <a:t>formalising the plan </a:t>
            </a:r>
            <a:r>
              <a:rPr lang="en-AU" sz="2400" dirty="0" smtClean="0"/>
              <a:t>should be done.</a:t>
            </a:r>
          </a:p>
          <a:p>
            <a:r>
              <a:rPr lang="en-AU" sz="2400" dirty="0" smtClean="0"/>
              <a:t>Needs to be recognised and endorsed:</a:t>
            </a:r>
          </a:p>
          <a:p>
            <a:pPr>
              <a:buFont typeface="Arial" pitchFamily="34" charset="0"/>
              <a:buChar char="•"/>
            </a:pPr>
            <a:r>
              <a:rPr lang="en-AU" sz="2400" dirty="0" smtClean="0"/>
              <a:t> Community leaders</a:t>
            </a:r>
          </a:p>
          <a:p>
            <a:pPr>
              <a:buFont typeface="Arial" pitchFamily="34" charset="0"/>
              <a:buChar char="•"/>
            </a:pPr>
            <a:r>
              <a:rPr lang="en-AU" sz="2400" dirty="0" smtClean="0"/>
              <a:t> Government agencies</a:t>
            </a:r>
          </a:p>
          <a:p>
            <a:pPr>
              <a:buFont typeface="Arial" pitchFamily="34" charset="0"/>
              <a:buChar char="•"/>
            </a:pPr>
            <a:r>
              <a:rPr lang="en-AU" sz="2400" dirty="0" smtClean="0"/>
              <a:t> Non-government agencies</a:t>
            </a:r>
          </a:p>
          <a:p>
            <a:pPr>
              <a:buFont typeface="Arial" pitchFamily="34" charset="0"/>
              <a:buChar char="•"/>
            </a:pPr>
            <a:r>
              <a:rPr lang="en-AU" sz="2400" dirty="0" smtClean="0"/>
              <a:t> Legislation</a:t>
            </a:r>
            <a:endParaRPr lang="en-AU" sz="24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Write the plan!</a:t>
            </a:r>
            <a:endParaRPr lang="en-AU" dirty="0"/>
          </a:p>
        </p:txBody>
      </p:sp>
      <p:sp>
        <p:nvSpPr>
          <p:cNvPr id="3" name="Content Placeholder 2"/>
          <p:cNvSpPr>
            <a:spLocks noGrp="1"/>
          </p:cNvSpPr>
          <p:nvPr>
            <p:ph idx="1"/>
          </p:nvPr>
        </p:nvSpPr>
        <p:spPr/>
        <p:txBody>
          <a:bodyPr>
            <a:normAutofit/>
          </a:bodyPr>
          <a:lstStyle/>
          <a:p>
            <a:endParaRPr lang="en-AU" sz="2400" dirty="0" smtClean="0"/>
          </a:p>
          <a:p>
            <a:r>
              <a:rPr lang="en-AU" sz="2400" i="1" dirty="0" smtClean="0"/>
              <a:t>Activity 9.11: Using the EAFM plan template document all the above elements into an EAFM plan for your case study. Include identification of factors needed to be considered to formalise the plan, and how they may be addressed.</a:t>
            </a:r>
          </a:p>
          <a:p>
            <a:endParaRPr lang="en-AU" sz="2400" i="1" dirty="0" smtClean="0"/>
          </a:p>
          <a:p>
            <a:r>
              <a:rPr lang="en-AU" sz="2400" i="1" dirty="0" smtClean="0"/>
              <a:t>15 minute personal review: unit review, students to review main concepts of unit in the course notes, contribute any new words (new to them) to their own personal glossary in the back of their notebook (local language equivalent terms should also be recorded where possible)</a:t>
            </a:r>
            <a:endParaRPr lang="en-AU" sz="2400" i="1" dirty="0"/>
          </a:p>
        </p:txBody>
      </p:sp>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Homework</a:t>
            </a:r>
            <a:endParaRPr lang="en-AU" dirty="0"/>
          </a:p>
        </p:txBody>
      </p:sp>
      <p:sp>
        <p:nvSpPr>
          <p:cNvPr id="3" name="Content Placeholder 2"/>
          <p:cNvSpPr>
            <a:spLocks noGrp="1"/>
          </p:cNvSpPr>
          <p:nvPr>
            <p:ph idx="1"/>
          </p:nvPr>
        </p:nvSpPr>
        <p:spPr/>
        <p:txBody>
          <a:bodyPr>
            <a:normAutofit/>
          </a:bodyPr>
          <a:lstStyle/>
          <a:p>
            <a:r>
              <a:rPr lang="en-AU" sz="2400" smtClean="0"/>
              <a:t>Continue completing your </a:t>
            </a:r>
            <a:r>
              <a:rPr lang="en-AU" sz="2400" dirty="0" smtClean="0"/>
              <a:t>EAFM plan draft.</a:t>
            </a:r>
            <a:endParaRPr lang="en-AU" sz="2400" dirty="0"/>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steps</a:t>
            </a:r>
            <a:endParaRPr lang="en-US" dirty="0"/>
          </a:p>
        </p:txBody>
      </p:sp>
      <p:sp>
        <p:nvSpPr>
          <p:cNvPr id="3" name="Content Placeholder 2"/>
          <p:cNvSpPr>
            <a:spLocks noGrp="1"/>
          </p:cNvSpPr>
          <p:nvPr>
            <p:ph idx="1"/>
          </p:nvPr>
        </p:nvSpPr>
        <p:spPr>
          <a:xfrm>
            <a:off x="267285" y="1750410"/>
            <a:ext cx="8825915" cy="4375753"/>
          </a:xfrm>
        </p:spPr>
        <p:txBody>
          <a:bodyPr>
            <a:normAutofit fontScale="92500"/>
          </a:bodyPr>
          <a:lstStyle/>
          <a:p>
            <a:r>
              <a:rPr lang="de-DE" sz="2400" b="1" i="1" dirty="0" smtClean="0"/>
              <a:t>Key components: </a:t>
            </a:r>
            <a:endParaRPr lang="en-AU" sz="2400" b="1" i="1" dirty="0" smtClean="0"/>
          </a:p>
          <a:p>
            <a:pPr marL="457200" indent="-457200">
              <a:buFont typeface="+mj-lt"/>
              <a:buAutoNum type="arabicPeriod"/>
            </a:pPr>
            <a:r>
              <a:rPr lang="en-AU" sz="2400" i="1" dirty="0" smtClean="0"/>
              <a:t>Define the scope of the plan</a:t>
            </a:r>
            <a:endParaRPr lang="en-AU" sz="2400" dirty="0" smtClean="0"/>
          </a:p>
          <a:p>
            <a:pPr marL="457200" lvl="0" indent="-457200">
              <a:buFont typeface="+mj-lt"/>
              <a:buAutoNum type="arabicPeriod"/>
            </a:pPr>
            <a:r>
              <a:rPr lang="en-AU" sz="2400" i="1" dirty="0" smtClean="0"/>
              <a:t>Define stakeholder engagement strategy/plan</a:t>
            </a:r>
            <a:endParaRPr lang="en-AU" sz="2400" dirty="0" smtClean="0"/>
          </a:p>
          <a:p>
            <a:pPr marL="457200" lvl="0" indent="-457200">
              <a:buFont typeface="+mj-lt"/>
              <a:buAutoNum type="arabicPeriod"/>
            </a:pPr>
            <a:r>
              <a:rPr lang="en-AU" sz="2400" i="1" dirty="0" smtClean="0"/>
              <a:t>Compile background information</a:t>
            </a:r>
            <a:endParaRPr lang="en-AU" sz="2400" dirty="0" smtClean="0"/>
          </a:p>
          <a:p>
            <a:pPr marL="457200" lvl="0" indent="-457200">
              <a:buFont typeface="+mj-lt"/>
              <a:buAutoNum type="arabicPeriod"/>
            </a:pPr>
            <a:r>
              <a:rPr lang="en-AU" sz="2400" i="1" dirty="0" smtClean="0"/>
              <a:t>Prioritise issues and define objectives</a:t>
            </a:r>
            <a:endParaRPr lang="en-AU" sz="2400" dirty="0" smtClean="0"/>
          </a:p>
          <a:p>
            <a:pPr marL="457200" lvl="0" indent="-457200">
              <a:buFont typeface="+mj-lt"/>
              <a:buAutoNum type="arabicPeriod"/>
            </a:pPr>
            <a:r>
              <a:rPr lang="en-AU" sz="2400" i="1" dirty="0" smtClean="0"/>
              <a:t>Select indicators and reference points</a:t>
            </a:r>
            <a:endParaRPr lang="en-AU" sz="2400" dirty="0" smtClean="0"/>
          </a:p>
          <a:p>
            <a:pPr marL="457200" lvl="0" indent="-457200">
              <a:buFont typeface="+mj-lt"/>
              <a:buAutoNum type="arabicPeriod"/>
            </a:pPr>
            <a:r>
              <a:rPr lang="en-AU" sz="2400" i="1" dirty="0" smtClean="0"/>
              <a:t>Identify management actions to achieve objectives</a:t>
            </a:r>
            <a:endParaRPr lang="en-AU" sz="2400" dirty="0" smtClean="0"/>
          </a:p>
          <a:p>
            <a:pPr marL="457200" lvl="0" indent="-457200">
              <a:buFont typeface="+mj-lt"/>
              <a:buAutoNum type="arabicPeriod"/>
            </a:pPr>
            <a:r>
              <a:rPr lang="en-AU" sz="2400" i="1" dirty="0" smtClean="0"/>
              <a:t>Design process whereby all management actions can be implemented</a:t>
            </a:r>
            <a:endParaRPr lang="en-AU" sz="2400" dirty="0" smtClean="0"/>
          </a:p>
          <a:p>
            <a:pPr marL="457200" lvl="0" indent="-457200">
              <a:buFont typeface="+mj-lt"/>
              <a:buAutoNum type="arabicPeriod"/>
            </a:pPr>
            <a:r>
              <a:rPr lang="en-AU" sz="2400" i="1" dirty="0" smtClean="0"/>
              <a:t>Design monitoring program including performance indicators (Unit 10)</a:t>
            </a:r>
            <a:endParaRPr lang="en-AU" sz="2400" dirty="0" smtClean="0"/>
          </a:p>
          <a:p>
            <a:pPr marL="457200" lvl="0" indent="-457200">
              <a:buFont typeface="+mj-lt"/>
              <a:buAutoNum type="arabicPeriod"/>
            </a:pPr>
            <a:r>
              <a:rPr lang="en-AU" sz="2400" i="1" dirty="0" smtClean="0"/>
              <a:t>Define the “review and management adaptation” process (Unit 10)</a:t>
            </a:r>
            <a:endParaRPr lang="en-AU" sz="2400" dirty="0" smtClean="0"/>
          </a:p>
          <a:p>
            <a:endParaRPr lang="en-US" sz="2400" dirty="0"/>
          </a:p>
        </p:txBody>
      </p:sp>
    </p:spTree>
    <p:extLst>
      <p:ext uri="{BB962C8B-B14F-4D97-AF65-F5344CB8AC3E}">
        <p14:creationId xmlns="" xmlns:p14="http://schemas.microsoft.com/office/powerpoint/2010/main" val="3860164831"/>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9611" y="1750410"/>
            <a:ext cx="1817189" cy="937172"/>
          </a:xfrm>
        </p:spPr>
        <p:txBody>
          <a:bodyPr/>
          <a:lstStyle/>
          <a:p>
            <a:r>
              <a:rPr lang="en-AU" b="1" dirty="0" smtClean="0">
                <a:solidFill>
                  <a:schemeClr val="tx1"/>
                </a:solidFill>
              </a:rPr>
              <a:t>EAFM planning approach</a:t>
            </a:r>
            <a:endParaRPr lang="en-AU" b="1" dirty="0">
              <a:solidFill>
                <a:schemeClr val="tx1"/>
              </a:solidFill>
            </a:endParaRPr>
          </a:p>
        </p:txBody>
      </p:sp>
      <p:sp>
        <p:nvSpPr>
          <p:cNvPr id="3" name="Content Placeholder 2"/>
          <p:cNvSpPr>
            <a:spLocks noGrp="1"/>
          </p:cNvSpPr>
          <p:nvPr>
            <p:ph idx="1"/>
          </p:nvPr>
        </p:nvSpPr>
        <p:spPr/>
        <p:txBody>
          <a:bodyPr>
            <a:normAutofit/>
          </a:bodyPr>
          <a:lstStyle/>
          <a:p>
            <a:r>
              <a:rPr lang="en-AU" dirty="0" smtClean="0"/>
              <a:t>p</a:t>
            </a:r>
            <a:endParaRPr lang="en-AU" dirty="0" smtClean="0"/>
          </a:p>
          <a:p>
            <a:endParaRPr lang="en-AU" dirty="0" smtClean="0"/>
          </a:p>
          <a:p>
            <a:endParaRPr lang="en-AU" dirty="0" smtClean="0"/>
          </a:p>
          <a:p>
            <a:endParaRPr lang="en-AU" dirty="0" smtClean="0"/>
          </a:p>
          <a:p>
            <a:endParaRPr lang="en-AU" dirty="0" smtClean="0"/>
          </a:p>
          <a:p>
            <a:endParaRPr lang="en-AU" dirty="0" smtClean="0"/>
          </a:p>
          <a:p>
            <a:endParaRPr lang="en-AU" dirty="0" smtClean="0"/>
          </a:p>
          <a:p>
            <a:endParaRPr lang="en-AU" dirty="0" smtClean="0"/>
          </a:p>
          <a:p>
            <a:endParaRPr lang="en-AU" dirty="0" smtClean="0"/>
          </a:p>
          <a:p>
            <a:endParaRPr lang="en-AU" dirty="0" smtClean="0"/>
          </a:p>
          <a:p>
            <a:endParaRPr lang="en-AU" dirty="0" smtClean="0"/>
          </a:p>
          <a:p>
            <a:endParaRPr lang="en-AU" dirty="0" smtClean="0"/>
          </a:p>
          <a:p>
            <a:endParaRPr lang="en-AU" dirty="0" smtClean="0"/>
          </a:p>
          <a:p>
            <a:pPr algn="r"/>
            <a:r>
              <a:rPr lang="en-AU" sz="2400" dirty="0" smtClean="0"/>
              <a:t>FAO 2003</a:t>
            </a:r>
          </a:p>
        </p:txBody>
      </p:sp>
      <p:pic>
        <p:nvPicPr>
          <p:cNvPr id="4" name="Picture 3"/>
          <p:cNvPicPr/>
          <p:nvPr/>
        </p:nvPicPr>
        <p:blipFill>
          <a:blip r:embed="rId3" cstate="print"/>
          <a:srcRect/>
          <a:stretch>
            <a:fillRect/>
          </a:stretch>
        </p:blipFill>
        <p:spPr bwMode="auto">
          <a:xfrm>
            <a:off x="0" y="-1854925"/>
            <a:ext cx="6270172" cy="871292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Define scope</a:t>
            </a:r>
            <a:endParaRPr lang="en-AU" dirty="0"/>
          </a:p>
        </p:txBody>
      </p:sp>
      <p:sp>
        <p:nvSpPr>
          <p:cNvPr id="3" name="Content Placeholder 2"/>
          <p:cNvSpPr>
            <a:spLocks noGrp="1"/>
          </p:cNvSpPr>
          <p:nvPr>
            <p:ph idx="1"/>
          </p:nvPr>
        </p:nvSpPr>
        <p:spPr>
          <a:xfrm>
            <a:off x="239151" y="1750410"/>
            <a:ext cx="8665697" cy="4565984"/>
          </a:xfrm>
        </p:spPr>
        <p:txBody>
          <a:bodyPr>
            <a:normAutofit/>
          </a:bodyPr>
          <a:lstStyle/>
          <a:p>
            <a:pPr marL="514350" indent="-514350"/>
            <a:r>
              <a:rPr lang="en-AU" sz="2400" b="1" dirty="0" smtClean="0"/>
              <a:t>1.	Define scope of the plan</a:t>
            </a:r>
          </a:p>
          <a:p>
            <a:pPr>
              <a:buFont typeface="Arial" pitchFamily="34" charset="0"/>
              <a:buChar char="•"/>
            </a:pPr>
            <a:r>
              <a:rPr lang="en-AU" sz="2400" dirty="0" smtClean="0"/>
              <a:t> Geographic area</a:t>
            </a:r>
          </a:p>
          <a:p>
            <a:pPr>
              <a:buFont typeface="Arial" pitchFamily="34" charset="0"/>
              <a:buChar char="•"/>
            </a:pPr>
            <a:r>
              <a:rPr lang="en-AU" sz="2400" dirty="0" smtClean="0"/>
              <a:t> Fisheries of interest</a:t>
            </a:r>
          </a:p>
          <a:p>
            <a:pPr>
              <a:buFont typeface="Arial" pitchFamily="34" charset="0"/>
              <a:buChar char="•"/>
            </a:pPr>
            <a:r>
              <a:rPr lang="en-AU" sz="2400" dirty="0" smtClean="0"/>
              <a:t> Who are the stakeholders</a:t>
            </a:r>
          </a:p>
          <a:p>
            <a:pPr>
              <a:buFont typeface="Arial" pitchFamily="34" charset="0"/>
              <a:buChar char="•"/>
            </a:pPr>
            <a:r>
              <a:rPr lang="en-AU" sz="2400" dirty="0" smtClean="0"/>
              <a:t> List fisheries issues (refer to course notes)</a:t>
            </a:r>
          </a:p>
          <a:p>
            <a:pPr>
              <a:buFont typeface="Arial" pitchFamily="34" charset="0"/>
              <a:buChar char="•"/>
            </a:pPr>
            <a:r>
              <a:rPr lang="en-AU" sz="2400" dirty="0" smtClean="0"/>
              <a:t> Describe any current management</a:t>
            </a:r>
          </a:p>
          <a:p>
            <a:pPr>
              <a:buFont typeface="Arial" pitchFamily="34" charset="0"/>
              <a:buChar char="•"/>
            </a:pPr>
            <a:r>
              <a:rPr lang="en-AU" sz="2400" dirty="0" smtClean="0"/>
              <a:t> Describe all relevant jurisdictions</a:t>
            </a:r>
          </a:p>
          <a:p>
            <a:endParaRPr lang="en-AU" sz="1400" dirty="0" smtClean="0"/>
          </a:p>
          <a:p>
            <a:r>
              <a:rPr lang="en-AU" sz="2400" i="1" dirty="0" smtClean="0"/>
              <a:t>Activity 9.2: Use the EAFM plan template and outline the scope for your case study EAFM plan and list the key issues for the fishery/</a:t>
            </a:r>
            <a:r>
              <a:rPr lang="en-AU" sz="2400" i="1" dirty="0" err="1" smtClean="0"/>
              <a:t>ies</a:t>
            </a:r>
            <a:endParaRPr lang="en-AU" sz="2400" i="1" dirty="0" smtClean="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Engagement plan</a:t>
            </a:r>
            <a:endParaRPr lang="en-AU" dirty="0"/>
          </a:p>
        </p:txBody>
      </p:sp>
      <p:sp>
        <p:nvSpPr>
          <p:cNvPr id="3" name="Content Placeholder 2"/>
          <p:cNvSpPr>
            <a:spLocks noGrp="1"/>
          </p:cNvSpPr>
          <p:nvPr>
            <p:ph idx="1"/>
          </p:nvPr>
        </p:nvSpPr>
        <p:spPr>
          <a:xfrm>
            <a:off x="457200" y="1575582"/>
            <a:ext cx="8229600" cy="4768947"/>
          </a:xfrm>
        </p:spPr>
        <p:txBody>
          <a:bodyPr>
            <a:noAutofit/>
          </a:bodyPr>
          <a:lstStyle/>
          <a:p>
            <a:pPr marL="514350" indent="-514350"/>
            <a:r>
              <a:rPr lang="en-AU" sz="2400" b="1" dirty="0" smtClean="0"/>
              <a:t>2.	Define stakeholder engagement strategy</a:t>
            </a:r>
          </a:p>
          <a:p>
            <a:pPr>
              <a:spcBef>
                <a:spcPts val="0"/>
              </a:spcBef>
              <a:buFont typeface="Arial" pitchFamily="34" charset="0"/>
              <a:buChar char="•"/>
            </a:pPr>
            <a:r>
              <a:rPr lang="en-AU" sz="2400" dirty="0" smtClean="0"/>
              <a:t> Stakeholder involvement needs to occur at all stages of EAFM plan development and implementation</a:t>
            </a:r>
          </a:p>
          <a:p>
            <a:pPr>
              <a:spcBef>
                <a:spcPts val="0"/>
              </a:spcBef>
              <a:buFont typeface="Arial" pitchFamily="34" charset="0"/>
              <a:buChar char="•"/>
            </a:pPr>
            <a:r>
              <a:rPr lang="en-AU" sz="2400" dirty="0" smtClean="0"/>
              <a:t> Success will depend on stakeholder ‘ownership’</a:t>
            </a:r>
          </a:p>
          <a:p>
            <a:pPr>
              <a:spcBef>
                <a:spcPts val="0"/>
              </a:spcBef>
              <a:buFont typeface="Arial" pitchFamily="34" charset="0"/>
              <a:buChar char="•"/>
            </a:pPr>
            <a:r>
              <a:rPr lang="en-AU" sz="2400" dirty="0" smtClean="0"/>
              <a:t> Need to consider:</a:t>
            </a:r>
          </a:p>
          <a:p>
            <a:pPr lvl="1">
              <a:spcBef>
                <a:spcPts val="0"/>
              </a:spcBef>
              <a:buFont typeface="Arial" pitchFamily="34" charset="0"/>
              <a:buChar char="•"/>
            </a:pPr>
            <a:r>
              <a:rPr lang="en-AU" sz="2400" dirty="0" smtClean="0"/>
              <a:t>Who are the stakeholders?</a:t>
            </a:r>
          </a:p>
          <a:p>
            <a:pPr lvl="1">
              <a:spcBef>
                <a:spcPts val="0"/>
              </a:spcBef>
              <a:buFont typeface="Arial" pitchFamily="34" charset="0"/>
              <a:buChar char="•"/>
            </a:pPr>
            <a:r>
              <a:rPr lang="en-AU" sz="2400" dirty="0" smtClean="0"/>
              <a:t>How to engage?</a:t>
            </a:r>
          </a:p>
          <a:p>
            <a:pPr lvl="1">
              <a:spcBef>
                <a:spcPts val="0"/>
              </a:spcBef>
              <a:buFont typeface="Arial" pitchFamily="34" charset="0"/>
              <a:buChar char="•"/>
            </a:pPr>
            <a:r>
              <a:rPr lang="en-AU" sz="2400" dirty="0" smtClean="0"/>
              <a:t>How often?</a:t>
            </a:r>
          </a:p>
          <a:p>
            <a:pPr lvl="1">
              <a:spcBef>
                <a:spcPts val="0"/>
              </a:spcBef>
              <a:buFont typeface="Arial" pitchFamily="34" charset="0"/>
              <a:buChar char="•"/>
            </a:pPr>
            <a:r>
              <a:rPr lang="en-AU" sz="2400" dirty="0" smtClean="0"/>
              <a:t>By whom?</a:t>
            </a:r>
          </a:p>
          <a:p>
            <a:pPr>
              <a:spcBef>
                <a:spcPts val="0"/>
              </a:spcBef>
            </a:pPr>
            <a:endParaRPr lang="en-AU" sz="1400" i="1" dirty="0" smtClean="0"/>
          </a:p>
          <a:p>
            <a:pPr>
              <a:spcBef>
                <a:spcPts val="0"/>
              </a:spcBef>
            </a:pPr>
            <a:r>
              <a:rPr lang="en-AU" sz="2400" i="1" dirty="0" smtClean="0"/>
              <a:t>Activity 9.3: Using your EAFM plan template list the relevant stakeholders for your case study and develop a stakeholder engagement strategy.</a:t>
            </a:r>
            <a:endParaRPr lang="en-AU" sz="2400" i="1"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0194" y="813238"/>
            <a:ext cx="4273007" cy="937172"/>
          </a:xfrm>
        </p:spPr>
        <p:txBody>
          <a:bodyPr/>
          <a:lstStyle/>
          <a:p>
            <a:pPr algn="r"/>
            <a:r>
              <a:rPr lang="en-AU" dirty="0" smtClean="0"/>
              <a:t>Background information</a:t>
            </a:r>
            <a:endParaRPr lang="en-AU" dirty="0"/>
          </a:p>
        </p:txBody>
      </p:sp>
      <p:sp>
        <p:nvSpPr>
          <p:cNvPr id="3" name="Content Placeholder 2"/>
          <p:cNvSpPr>
            <a:spLocks noGrp="1"/>
          </p:cNvSpPr>
          <p:nvPr>
            <p:ph idx="1"/>
          </p:nvPr>
        </p:nvSpPr>
        <p:spPr>
          <a:xfrm>
            <a:off x="267286" y="1750410"/>
            <a:ext cx="8609428" cy="4565984"/>
          </a:xfrm>
        </p:spPr>
        <p:txBody>
          <a:bodyPr>
            <a:normAutofit/>
          </a:bodyPr>
          <a:lstStyle/>
          <a:p>
            <a:r>
              <a:rPr lang="en-AU" sz="2400" b="1" dirty="0" smtClean="0"/>
              <a:t>3.	Compile background information</a:t>
            </a:r>
          </a:p>
          <a:p>
            <a:pPr>
              <a:buFont typeface="Arial" pitchFamily="34" charset="0"/>
              <a:buChar char="•"/>
            </a:pPr>
            <a:r>
              <a:rPr lang="en-AU" sz="2400" dirty="0" smtClean="0"/>
              <a:t> All available information on what was identified in </a:t>
            </a:r>
            <a:r>
              <a:rPr lang="en-AU" sz="2400" dirty="0" err="1" smtClean="0"/>
              <a:t>i</a:t>
            </a:r>
            <a:r>
              <a:rPr lang="en-AU" sz="2400" dirty="0" smtClean="0"/>
              <a:t>. (Scope) needs to be collated</a:t>
            </a:r>
          </a:p>
          <a:p>
            <a:pPr>
              <a:buFont typeface="Arial" pitchFamily="34" charset="0"/>
              <a:buChar char="•"/>
            </a:pPr>
            <a:r>
              <a:rPr lang="en-AU" sz="2400" dirty="0" smtClean="0"/>
              <a:t> Information types include:</a:t>
            </a:r>
          </a:p>
          <a:p>
            <a:pPr lvl="1">
              <a:buFont typeface="Arial" pitchFamily="34" charset="0"/>
              <a:buChar char="•"/>
            </a:pPr>
            <a:r>
              <a:rPr lang="en-AU" sz="2400" dirty="0" smtClean="0"/>
              <a:t>Social and economic fishery characteristics</a:t>
            </a:r>
          </a:p>
          <a:p>
            <a:pPr lvl="1">
              <a:buFont typeface="Arial" pitchFamily="34" charset="0"/>
              <a:buChar char="•"/>
            </a:pPr>
            <a:r>
              <a:rPr lang="en-AU" sz="2400" dirty="0" smtClean="0"/>
              <a:t>Fishery characteristics</a:t>
            </a:r>
          </a:p>
          <a:p>
            <a:pPr lvl="1">
              <a:buFont typeface="Arial" pitchFamily="34" charset="0"/>
              <a:buChar char="•"/>
            </a:pPr>
            <a:r>
              <a:rPr lang="en-AU" sz="2400" dirty="0" smtClean="0"/>
              <a:t>Ecosystem</a:t>
            </a:r>
          </a:p>
          <a:p>
            <a:pPr lvl="1">
              <a:buFont typeface="Arial" pitchFamily="34" charset="0"/>
              <a:buChar char="•"/>
            </a:pPr>
            <a:r>
              <a:rPr lang="en-AU" sz="2400" dirty="0" smtClean="0"/>
              <a:t>Governance</a:t>
            </a:r>
          </a:p>
          <a:p>
            <a:pPr>
              <a:spcAft>
                <a:spcPts val="600"/>
              </a:spcAft>
              <a:buFont typeface="Arial" pitchFamily="34" charset="0"/>
              <a:buChar char="•"/>
            </a:pPr>
            <a:r>
              <a:rPr lang="en-AU" sz="2400" dirty="0" smtClean="0"/>
              <a:t> This will guide formulation of objectives</a:t>
            </a:r>
          </a:p>
          <a:p>
            <a:r>
              <a:rPr lang="en-AU" sz="2400" i="1" dirty="0" smtClean="0"/>
              <a:t>Activity 9.4: Identify potential sources for background information</a:t>
            </a:r>
            <a:endParaRPr lang="en-AU" sz="2400" i="1"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EAFM objectives</a:t>
            </a:r>
            <a:endParaRPr lang="en-AU" dirty="0"/>
          </a:p>
        </p:txBody>
      </p:sp>
      <p:sp>
        <p:nvSpPr>
          <p:cNvPr id="3" name="Content Placeholder 2"/>
          <p:cNvSpPr>
            <a:spLocks noGrp="1"/>
          </p:cNvSpPr>
          <p:nvPr>
            <p:ph idx="1"/>
          </p:nvPr>
        </p:nvSpPr>
        <p:spPr>
          <a:xfrm>
            <a:off x="168812" y="1750410"/>
            <a:ext cx="8517988" cy="4375753"/>
          </a:xfrm>
        </p:spPr>
        <p:txBody>
          <a:bodyPr>
            <a:normAutofit fontScale="92500" lnSpcReduction="10000"/>
          </a:bodyPr>
          <a:lstStyle/>
          <a:p>
            <a:r>
              <a:rPr lang="en-AU" sz="2600" b="1" dirty="0" smtClean="0"/>
              <a:t>4.	Prioritise issues and define objectives</a:t>
            </a:r>
          </a:p>
          <a:p>
            <a:pPr>
              <a:buFont typeface="Arial" pitchFamily="34" charset="0"/>
              <a:buChar char="•"/>
            </a:pPr>
            <a:r>
              <a:rPr lang="en-AU" sz="2400" dirty="0" smtClean="0"/>
              <a:t> Objectives may be set at different levels</a:t>
            </a:r>
          </a:p>
          <a:p>
            <a:pPr>
              <a:buFont typeface="Arial" pitchFamily="34" charset="0"/>
              <a:buChar char="•"/>
            </a:pPr>
            <a:r>
              <a:rPr lang="en-AU" sz="2400" dirty="0" smtClean="0"/>
              <a:t> Broad objectives will</a:t>
            </a:r>
          </a:p>
          <a:p>
            <a:pPr lvl="1">
              <a:buFont typeface="Arial" pitchFamily="34" charset="0"/>
              <a:buChar char="•"/>
            </a:pPr>
            <a:r>
              <a:rPr lang="en-AU" sz="2400" dirty="0" smtClean="0"/>
              <a:t>be determined by national policies</a:t>
            </a:r>
          </a:p>
          <a:p>
            <a:pPr lvl="1">
              <a:buFont typeface="Arial" pitchFamily="34" charset="0"/>
              <a:buChar char="•"/>
            </a:pPr>
            <a:r>
              <a:rPr lang="en-AU" sz="2400" dirty="0" smtClean="0"/>
              <a:t>describe intended outcomes of the EAFM plan</a:t>
            </a:r>
          </a:p>
          <a:p>
            <a:pPr lvl="1">
              <a:buFont typeface="Arial" pitchFamily="34" charset="0"/>
              <a:buChar char="•"/>
            </a:pPr>
            <a:r>
              <a:rPr lang="en-AU" sz="2400" dirty="0" smtClean="0"/>
              <a:t>cover all disciplines</a:t>
            </a:r>
          </a:p>
          <a:p>
            <a:pPr>
              <a:buFont typeface="Arial" pitchFamily="34" charset="0"/>
              <a:buChar char="•"/>
            </a:pPr>
            <a:r>
              <a:rPr lang="en-AU" sz="2400" dirty="0" smtClean="0"/>
              <a:t> Subordinate operational objectives will</a:t>
            </a:r>
          </a:p>
          <a:p>
            <a:pPr lvl="1">
              <a:buFont typeface="Arial" pitchFamily="34" charset="0"/>
              <a:buChar char="•"/>
            </a:pPr>
            <a:r>
              <a:rPr lang="en-AU" sz="2400" dirty="0" smtClean="0"/>
              <a:t>provide more detail to broad objectives</a:t>
            </a:r>
          </a:p>
          <a:p>
            <a:pPr lvl="1">
              <a:buFont typeface="Arial" pitchFamily="34" charset="0"/>
              <a:buChar char="•"/>
            </a:pPr>
            <a:r>
              <a:rPr lang="en-AU" sz="2400" dirty="0" smtClean="0"/>
              <a:t>be determined by key fisheries issues</a:t>
            </a:r>
          </a:p>
          <a:p>
            <a:pPr lvl="1">
              <a:buFont typeface="Arial" pitchFamily="34" charset="0"/>
              <a:buChar char="•"/>
            </a:pPr>
            <a:r>
              <a:rPr lang="en-AU" sz="2400" dirty="0" smtClean="0"/>
              <a:t>be measurable and achievable</a:t>
            </a:r>
          </a:p>
          <a:p>
            <a:pPr lvl="1">
              <a:buFont typeface="Arial" pitchFamily="34" charset="0"/>
              <a:buChar char="•"/>
            </a:pPr>
            <a:r>
              <a:rPr lang="en-AU" sz="2400" dirty="0" smtClean="0"/>
              <a:t>be determined by all stakeholders</a:t>
            </a:r>
          </a:p>
          <a:p>
            <a:pPr lvl="1">
              <a:buFont typeface="Arial" pitchFamily="34" charset="0"/>
              <a:buChar char="•"/>
            </a:pPr>
            <a:endParaRPr lang="en-AU" sz="24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AU" dirty="0" smtClean="0"/>
              <a:t>EAFM objectives</a:t>
            </a:r>
            <a:endParaRPr lang="en-AU"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1" y="-1"/>
            <a:ext cx="6048103" cy="6980627"/>
          </a:xfrm>
          <a:prstGeom prst="rect">
            <a:avLst/>
          </a:prstGeom>
          <a:noFill/>
          <a:ln w="9525">
            <a:noFill/>
            <a:miter lim="800000"/>
            <a:headEnd/>
            <a:tailEnd/>
          </a:ln>
        </p:spPr>
      </p:pic>
      <p:sp>
        <p:nvSpPr>
          <p:cNvPr id="5" name="TextBox 4"/>
          <p:cNvSpPr txBox="1"/>
          <p:nvPr/>
        </p:nvSpPr>
        <p:spPr>
          <a:xfrm>
            <a:off x="6701692" y="2138289"/>
            <a:ext cx="2391508" cy="3354765"/>
          </a:xfrm>
          <a:prstGeom prst="rect">
            <a:avLst/>
          </a:prstGeom>
          <a:noFill/>
        </p:spPr>
        <p:txBody>
          <a:bodyPr wrap="square" rtlCol="0">
            <a:spAutoFit/>
          </a:bodyPr>
          <a:lstStyle/>
          <a:p>
            <a:r>
              <a:rPr lang="en-AU" sz="2000" i="1" dirty="0" smtClean="0">
                <a:latin typeface="Candara" pitchFamily="34" charset="0"/>
              </a:rPr>
              <a:t>Figure 9.2 </a:t>
            </a:r>
          </a:p>
          <a:p>
            <a:r>
              <a:rPr lang="en-AU" sz="2400" dirty="0" smtClean="0">
                <a:latin typeface="Candara" pitchFamily="34" charset="0"/>
              </a:rPr>
              <a:t>Process for taking high level policy to broad objectives of the EAFM plan, to operational objectives and actions</a:t>
            </a:r>
            <a:endParaRPr lang="en-AU" sz="2400" dirty="0">
              <a:latin typeface="Candara" pitchFamily="34" charset="0"/>
            </a:endParaRPr>
          </a:p>
        </p:txBody>
      </p: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20120903 EAFM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20120903 EAFM template.potx</Template>
  <TotalTime>385</TotalTime>
  <Words>706</Words>
  <Application>Microsoft Office PowerPoint</Application>
  <PresentationFormat>On-screen Show (4:3)</PresentationFormat>
  <Paragraphs>198</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20120903 EAFM template</vt:lpstr>
      <vt:lpstr>UNIT 9:</vt:lpstr>
      <vt:lpstr>EAFM plan</vt:lpstr>
      <vt:lpstr>Development steps</vt:lpstr>
      <vt:lpstr>EAFM planning approach</vt:lpstr>
      <vt:lpstr>Define scope</vt:lpstr>
      <vt:lpstr>Engagement plan</vt:lpstr>
      <vt:lpstr>Background information</vt:lpstr>
      <vt:lpstr>EAFM objectives</vt:lpstr>
      <vt:lpstr>EAFM objectives</vt:lpstr>
      <vt:lpstr>Prioritise issues</vt:lpstr>
      <vt:lpstr>Prioritise issues</vt:lpstr>
      <vt:lpstr>Prioritise issues</vt:lpstr>
      <vt:lpstr>Prioritise issues</vt:lpstr>
      <vt:lpstr>Prioritise issues</vt:lpstr>
      <vt:lpstr>Prioritise issues</vt:lpstr>
      <vt:lpstr>Operational objectives</vt:lpstr>
      <vt:lpstr>Performance measures</vt:lpstr>
      <vt:lpstr>Select indicators</vt:lpstr>
      <vt:lpstr>Management tools</vt:lpstr>
      <vt:lpstr>Slide 20</vt:lpstr>
      <vt:lpstr>Select tools</vt:lpstr>
      <vt:lpstr>Write the plan!</vt:lpstr>
      <vt:lpstr>Formalise the plan</vt:lpstr>
      <vt:lpstr>Write the plan!</vt:lpstr>
      <vt:lpstr>Homework</vt:lpstr>
    </vt:vector>
  </TitlesOfParts>
  <Company>cartergraphicdesign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Sabine Carter</dc:creator>
  <cp:lastModifiedBy>Leanne Fernandes</cp:lastModifiedBy>
  <cp:revision>40</cp:revision>
  <dcterms:created xsi:type="dcterms:W3CDTF">2012-08-27T02:37:52Z</dcterms:created>
  <dcterms:modified xsi:type="dcterms:W3CDTF">2013-05-22T04:26:48Z</dcterms:modified>
</cp:coreProperties>
</file>